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8" r:id="rId5"/>
    <p:sldId id="260" r:id="rId6"/>
    <p:sldId id="263" r:id="rId7"/>
    <p:sldId id="264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7C63A-3BD4-4408-86FC-22422646FAA0}" v="454" dt="2023-10-23T07:41:32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1FD0A-5D4C-465C-9201-C58C6CB78C1A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E34D6CD-BD52-4E30-9411-5A5D9B1650BF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An organised classroom with clear routines.</a:t>
          </a:r>
        </a:p>
      </dgm:t>
    </dgm:pt>
    <dgm:pt modelId="{64D17731-A289-4C4F-8006-AE3860271232}" type="parTrans" cxnId="{F45A27A4-C52C-4423-91DF-B39ACFDDDDC6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E7082CBF-50A2-4777-A1E9-3960A1EBB37B}" type="sibTrans" cxnId="{F45A27A4-C52C-4423-91DF-B39ACFDDDDC6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5B023B2B-CA80-4454-878B-EBF7D20C0788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Using class iPads, reading pens or talking tins.</a:t>
          </a:r>
        </a:p>
      </dgm:t>
    </dgm:pt>
    <dgm:pt modelId="{D61BD5B8-94B1-4050-979A-D4AAE64B0058}" type="parTrans" cxnId="{59530976-AFCE-4DD9-8A92-FA7F06A2402F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59E3884E-7185-49B8-AAC9-19B6429D2248}" type="sibTrans" cxnId="{59530976-AFCE-4DD9-8A92-FA7F06A2402F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8F0FEFC1-FFCC-4284-9553-459601323338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Giving time to think about a questions. </a:t>
          </a:r>
        </a:p>
      </dgm:t>
    </dgm:pt>
    <dgm:pt modelId="{558DA946-BAC8-4901-95EF-372E608ADE4A}" type="parTrans" cxnId="{971B24D9-98DF-4A23-940B-93AEB07F6D13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1864E50D-D09C-4209-B0F7-20ED06BB38A1}" type="sibTrans" cxnId="{971B24D9-98DF-4A23-940B-93AEB07F6D13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3664F8A4-BAAC-49F7-ABE5-449FD385A638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Using talk partners to be able to get your ideas out of your head.</a:t>
          </a:r>
        </a:p>
      </dgm:t>
    </dgm:pt>
    <dgm:pt modelId="{10D43033-9A3D-4318-8B5B-83BD5BACF54E}" type="parTrans" cxnId="{3E4B8AC8-5B4A-4703-A9E7-20234F5257B1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9D52A783-65E7-402A-8455-119883D50F0F}" type="sibTrans" cxnId="{3E4B8AC8-5B4A-4703-A9E7-20234F5257B1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AE32E9A8-9039-4B53-969B-EB287CB84FC2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Coloured backgrounds and a special font.</a:t>
          </a:r>
        </a:p>
      </dgm:t>
    </dgm:pt>
    <dgm:pt modelId="{389EAC25-783A-4AF5-ACA6-CB6015457D88}" type="parTrans" cxnId="{03DB828A-141F-4B0E-A88A-2114E835BA8E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AD651D4E-0D11-4FD2-BF0C-FEF950F002B2}" type="sibTrans" cxnId="{03DB828A-141F-4B0E-A88A-2114E835BA8E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57556A93-E5C7-42F1-9343-53B9A9237460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Revisiting reading and spelling strategies at the start of each year.</a:t>
          </a:r>
        </a:p>
      </dgm:t>
    </dgm:pt>
    <dgm:pt modelId="{4F9858CB-E1B9-4029-BAB3-07C81612173F}" type="parTrans" cxnId="{7D36A8FF-1E18-4246-9302-0A8C34179981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0E6C1150-7F78-48D3-B922-ACB181B364BC}" type="sibTrans" cxnId="{7D36A8FF-1E18-4246-9302-0A8C34179981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E70F06E6-8844-466F-9F18-3D9DC520103A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Whiteboards with coloured markers to practise spellings and sentences.</a:t>
          </a:r>
        </a:p>
      </dgm:t>
    </dgm:pt>
    <dgm:pt modelId="{E8718ED7-67F6-4135-9CDA-E5774757BB93}" type="parTrans" cxnId="{BE853BD3-7421-4AB4-B304-34360C510965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BF380C68-3C4C-456E-968E-5FF8CF18F3A3}" type="sibTrans" cxnId="{BE853BD3-7421-4AB4-B304-34360C510965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73A18195-DC05-4D92-9796-0A7B6D5E0F0F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Using planning boards.</a:t>
          </a:r>
        </a:p>
      </dgm:t>
    </dgm:pt>
    <dgm:pt modelId="{8120F564-AB03-45D4-86D4-378B634810D1}" type="parTrans" cxnId="{05B7A299-E4E0-45D9-9B8E-F2C9883688FE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B24F6C81-FBA8-4DC4-8704-514D1BFED370}" type="sibTrans" cxnId="{05B7A299-E4E0-45D9-9B8E-F2C9883688FE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E1027BF1-7F4B-41F1-91A0-0191ED581CCF}">
      <dgm:prSet/>
      <dgm:spPr/>
      <dgm:t>
        <a:bodyPr/>
        <a:lstStyle/>
        <a:p>
          <a:r>
            <a:rPr lang="en-US" dirty="0">
              <a:latin typeface="OpenDyslexic" panose="00000500000000000000" pitchFamily="50" charset="0"/>
            </a:rPr>
            <a:t>Sitting facing the board.</a:t>
          </a:r>
        </a:p>
      </dgm:t>
    </dgm:pt>
    <dgm:pt modelId="{AB8AD797-08CF-41D9-8274-3D55B84777BE}" type="parTrans" cxnId="{63E91AD7-E98E-4FC6-9AB6-44B268E52847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239FBD62-C9DD-4A51-BD56-7BAA80264539}" type="sibTrans" cxnId="{63E91AD7-E98E-4FC6-9AB6-44B268E52847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5764FA8C-3167-4391-8A33-7D8CA142009D}">
      <dgm:prSet/>
      <dgm:spPr/>
      <dgm:t>
        <a:bodyPr/>
        <a:lstStyle/>
        <a:p>
          <a:r>
            <a:rPr lang="en-US">
              <a:latin typeface="OpenDyslexic" panose="00000500000000000000" pitchFamily="50" charset="0"/>
            </a:rPr>
            <a:t>Different ways of learning in a lesson: listening, watching doing.</a:t>
          </a:r>
        </a:p>
      </dgm:t>
    </dgm:pt>
    <dgm:pt modelId="{45D0EFE1-5BF4-416B-94F1-4FDA6D482953}" type="parTrans" cxnId="{E02BA28B-EF15-4E1D-9AAD-7A56AD37F0E5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591512CE-CE1D-4F63-8B3B-2A9DD1DF5A2B}" type="sibTrans" cxnId="{E02BA28B-EF15-4E1D-9AAD-7A56AD37F0E5}">
      <dgm:prSet/>
      <dgm:spPr/>
      <dgm:t>
        <a:bodyPr/>
        <a:lstStyle/>
        <a:p>
          <a:endParaRPr lang="en-US">
            <a:latin typeface="OpenDyslexic" panose="00000500000000000000" pitchFamily="50" charset="0"/>
          </a:endParaRPr>
        </a:p>
      </dgm:t>
    </dgm:pt>
    <dgm:pt modelId="{40EEF83A-6252-4588-A4CA-BE6F158333B5}" type="pres">
      <dgm:prSet presAssocID="{EDC1FD0A-5D4C-465C-9201-C58C6CB78C1A}" presName="linear" presStyleCnt="0">
        <dgm:presLayoutVars>
          <dgm:animLvl val="lvl"/>
          <dgm:resizeHandles val="exact"/>
        </dgm:presLayoutVars>
      </dgm:prSet>
      <dgm:spPr/>
    </dgm:pt>
    <dgm:pt modelId="{54FA183E-8964-4084-A298-A6C6B6D3DF3F}" type="pres">
      <dgm:prSet presAssocID="{9E34D6CD-BD52-4E30-9411-5A5D9B1650BF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B1799B4-2AD7-4D9B-9F17-E8D4EB796C02}" type="pres">
      <dgm:prSet presAssocID="{E7082CBF-50A2-4777-A1E9-3960A1EBB37B}" presName="spacer" presStyleCnt="0"/>
      <dgm:spPr/>
    </dgm:pt>
    <dgm:pt modelId="{007F56FF-56A2-4DF1-9FC1-718A9AD41C9C}" type="pres">
      <dgm:prSet presAssocID="{5B023B2B-CA80-4454-878B-EBF7D20C078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DFE4A26D-676F-4601-A3D4-968980D97FA2}" type="pres">
      <dgm:prSet presAssocID="{59E3884E-7185-49B8-AAC9-19B6429D2248}" presName="spacer" presStyleCnt="0"/>
      <dgm:spPr/>
    </dgm:pt>
    <dgm:pt modelId="{37833A5A-5183-4EDF-986B-EBA674CA69E5}" type="pres">
      <dgm:prSet presAssocID="{8F0FEFC1-FFCC-4284-9553-459601323338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BFB22665-271B-4AF4-87C1-94FC3513D59E}" type="pres">
      <dgm:prSet presAssocID="{1864E50D-D09C-4209-B0F7-20ED06BB38A1}" presName="spacer" presStyleCnt="0"/>
      <dgm:spPr/>
    </dgm:pt>
    <dgm:pt modelId="{D905BD4B-16C7-47E3-A812-0909679762FD}" type="pres">
      <dgm:prSet presAssocID="{3664F8A4-BAAC-49F7-ABE5-449FD385A63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B57E101-273F-427B-96BF-C1F5768A5B6D}" type="pres">
      <dgm:prSet presAssocID="{9D52A783-65E7-402A-8455-119883D50F0F}" presName="spacer" presStyleCnt="0"/>
      <dgm:spPr/>
    </dgm:pt>
    <dgm:pt modelId="{3AB197C4-0E34-445B-AC21-776BD038F609}" type="pres">
      <dgm:prSet presAssocID="{AE32E9A8-9039-4B53-969B-EB287CB84FC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9FCF5127-4FD6-4268-AA6D-0E9745841C42}" type="pres">
      <dgm:prSet presAssocID="{AD651D4E-0D11-4FD2-BF0C-FEF950F002B2}" presName="spacer" presStyleCnt="0"/>
      <dgm:spPr/>
    </dgm:pt>
    <dgm:pt modelId="{A4078158-AFD0-4D60-882E-BE39ED259F69}" type="pres">
      <dgm:prSet presAssocID="{57556A93-E5C7-42F1-9343-53B9A9237460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1E3E3BD-D984-4C58-9179-12A83074DD5D}" type="pres">
      <dgm:prSet presAssocID="{0E6C1150-7F78-48D3-B922-ACB181B364BC}" presName="spacer" presStyleCnt="0"/>
      <dgm:spPr/>
    </dgm:pt>
    <dgm:pt modelId="{FA20CFD8-2F69-4EEF-872E-AC119A2BE5EB}" type="pres">
      <dgm:prSet presAssocID="{E70F06E6-8844-466F-9F18-3D9DC520103A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89F23B13-2064-4CCA-8D20-3CC1E86B3102}" type="pres">
      <dgm:prSet presAssocID="{BF380C68-3C4C-456E-968E-5FF8CF18F3A3}" presName="spacer" presStyleCnt="0"/>
      <dgm:spPr/>
    </dgm:pt>
    <dgm:pt modelId="{1A285D7C-AA6B-4443-98E4-B110307C213F}" type="pres">
      <dgm:prSet presAssocID="{73A18195-DC05-4D92-9796-0A7B6D5E0F0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E1CB0867-3582-424E-9ADF-933A29872BE4}" type="pres">
      <dgm:prSet presAssocID="{B24F6C81-FBA8-4DC4-8704-514D1BFED370}" presName="spacer" presStyleCnt="0"/>
      <dgm:spPr/>
    </dgm:pt>
    <dgm:pt modelId="{803B2C6C-E295-4955-8E24-C471035987B0}" type="pres">
      <dgm:prSet presAssocID="{E1027BF1-7F4B-41F1-91A0-0191ED581CC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2BC9F17F-AF5A-441F-B2A7-F506348A5604}" type="pres">
      <dgm:prSet presAssocID="{239FBD62-C9DD-4A51-BD56-7BAA80264539}" presName="spacer" presStyleCnt="0"/>
      <dgm:spPr/>
    </dgm:pt>
    <dgm:pt modelId="{FB4B8A10-6D42-40D6-A448-AFD595A1C954}" type="pres">
      <dgm:prSet presAssocID="{5764FA8C-3167-4391-8A33-7D8CA142009D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D224417-9BA1-4795-A878-3E30FF4424C2}" type="presOf" srcId="{EDC1FD0A-5D4C-465C-9201-C58C6CB78C1A}" destId="{40EEF83A-6252-4588-A4CA-BE6F158333B5}" srcOrd="0" destOrd="0" presId="urn:microsoft.com/office/officeart/2005/8/layout/vList2"/>
    <dgm:cxn modelId="{53564D5D-7DCB-4D72-B3FA-D5D0BD3F9A73}" type="presOf" srcId="{5B023B2B-CA80-4454-878B-EBF7D20C0788}" destId="{007F56FF-56A2-4DF1-9FC1-718A9AD41C9C}" srcOrd="0" destOrd="0" presId="urn:microsoft.com/office/officeart/2005/8/layout/vList2"/>
    <dgm:cxn modelId="{8E414D63-B71D-4B89-ADA7-655FE4DC9100}" type="presOf" srcId="{8F0FEFC1-FFCC-4284-9553-459601323338}" destId="{37833A5A-5183-4EDF-986B-EBA674CA69E5}" srcOrd="0" destOrd="0" presId="urn:microsoft.com/office/officeart/2005/8/layout/vList2"/>
    <dgm:cxn modelId="{59530976-AFCE-4DD9-8A92-FA7F06A2402F}" srcId="{EDC1FD0A-5D4C-465C-9201-C58C6CB78C1A}" destId="{5B023B2B-CA80-4454-878B-EBF7D20C0788}" srcOrd="1" destOrd="0" parTransId="{D61BD5B8-94B1-4050-979A-D4AAE64B0058}" sibTransId="{59E3884E-7185-49B8-AAC9-19B6429D2248}"/>
    <dgm:cxn modelId="{2272C376-D2E3-41B6-B933-20D292C0B1D1}" type="presOf" srcId="{5764FA8C-3167-4391-8A33-7D8CA142009D}" destId="{FB4B8A10-6D42-40D6-A448-AFD595A1C954}" srcOrd="0" destOrd="0" presId="urn:microsoft.com/office/officeart/2005/8/layout/vList2"/>
    <dgm:cxn modelId="{B1FE237E-3258-4C44-BC2F-ECEF197E26BC}" type="presOf" srcId="{AE32E9A8-9039-4B53-969B-EB287CB84FC2}" destId="{3AB197C4-0E34-445B-AC21-776BD038F609}" srcOrd="0" destOrd="0" presId="urn:microsoft.com/office/officeart/2005/8/layout/vList2"/>
    <dgm:cxn modelId="{03DB828A-141F-4B0E-A88A-2114E835BA8E}" srcId="{EDC1FD0A-5D4C-465C-9201-C58C6CB78C1A}" destId="{AE32E9A8-9039-4B53-969B-EB287CB84FC2}" srcOrd="4" destOrd="0" parTransId="{389EAC25-783A-4AF5-ACA6-CB6015457D88}" sibTransId="{AD651D4E-0D11-4FD2-BF0C-FEF950F002B2}"/>
    <dgm:cxn modelId="{E02BA28B-EF15-4E1D-9AAD-7A56AD37F0E5}" srcId="{EDC1FD0A-5D4C-465C-9201-C58C6CB78C1A}" destId="{5764FA8C-3167-4391-8A33-7D8CA142009D}" srcOrd="9" destOrd="0" parTransId="{45D0EFE1-5BF4-416B-94F1-4FDA6D482953}" sibTransId="{591512CE-CE1D-4F63-8B3B-2A9DD1DF5A2B}"/>
    <dgm:cxn modelId="{05B7A299-E4E0-45D9-9B8E-F2C9883688FE}" srcId="{EDC1FD0A-5D4C-465C-9201-C58C6CB78C1A}" destId="{73A18195-DC05-4D92-9796-0A7B6D5E0F0F}" srcOrd="7" destOrd="0" parTransId="{8120F564-AB03-45D4-86D4-378B634810D1}" sibTransId="{B24F6C81-FBA8-4DC4-8704-514D1BFED370}"/>
    <dgm:cxn modelId="{F45A27A4-C52C-4423-91DF-B39ACFDDDDC6}" srcId="{EDC1FD0A-5D4C-465C-9201-C58C6CB78C1A}" destId="{9E34D6CD-BD52-4E30-9411-5A5D9B1650BF}" srcOrd="0" destOrd="0" parTransId="{64D17731-A289-4C4F-8006-AE3860271232}" sibTransId="{E7082CBF-50A2-4777-A1E9-3960A1EBB37B}"/>
    <dgm:cxn modelId="{44921AB5-A16C-4EC9-A8C9-C07F0F26A388}" type="presOf" srcId="{3664F8A4-BAAC-49F7-ABE5-449FD385A638}" destId="{D905BD4B-16C7-47E3-A812-0909679762FD}" srcOrd="0" destOrd="0" presId="urn:microsoft.com/office/officeart/2005/8/layout/vList2"/>
    <dgm:cxn modelId="{A2C313C2-4342-49EB-AE5E-1AFA6429F8C9}" type="presOf" srcId="{57556A93-E5C7-42F1-9343-53B9A9237460}" destId="{A4078158-AFD0-4D60-882E-BE39ED259F69}" srcOrd="0" destOrd="0" presId="urn:microsoft.com/office/officeart/2005/8/layout/vList2"/>
    <dgm:cxn modelId="{3E4B8AC8-5B4A-4703-A9E7-20234F5257B1}" srcId="{EDC1FD0A-5D4C-465C-9201-C58C6CB78C1A}" destId="{3664F8A4-BAAC-49F7-ABE5-449FD385A638}" srcOrd="3" destOrd="0" parTransId="{10D43033-9A3D-4318-8B5B-83BD5BACF54E}" sibTransId="{9D52A783-65E7-402A-8455-119883D50F0F}"/>
    <dgm:cxn modelId="{BE853BD3-7421-4AB4-B304-34360C510965}" srcId="{EDC1FD0A-5D4C-465C-9201-C58C6CB78C1A}" destId="{E70F06E6-8844-466F-9F18-3D9DC520103A}" srcOrd="6" destOrd="0" parTransId="{E8718ED7-67F6-4135-9CDA-E5774757BB93}" sibTransId="{BF380C68-3C4C-456E-968E-5FF8CF18F3A3}"/>
    <dgm:cxn modelId="{63E91AD7-E98E-4FC6-9AB6-44B268E52847}" srcId="{EDC1FD0A-5D4C-465C-9201-C58C6CB78C1A}" destId="{E1027BF1-7F4B-41F1-91A0-0191ED581CCF}" srcOrd="8" destOrd="0" parTransId="{AB8AD797-08CF-41D9-8274-3D55B84777BE}" sibTransId="{239FBD62-C9DD-4A51-BD56-7BAA80264539}"/>
    <dgm:cxn modelId="{971B24D9-98DF-4A23-940B-93AEB07F6D13}" srcId="{EDC1FD0A-5D4C-465C-9201-C58C6CB78C1A}" destId="{8F0FEFC1-FFCC-4284-9553-459601323338}" srcOrd="2" destOrd="0" parTransId="{558DA946-BAC8-4901-95EF-372E608ADE4A}" sibTransId="{1864E50D-D09C-4209-B0F7-20ED06BB38A1}"/>
    <dgm:cxn modelId="{CF5341E0-CBF9-45D4-A9F1-330BA8724829}" type="presOf" srcId="{73A18195-DC05-4D92-9796-0A7B6D5E0F0F}" destId="{1A285D7C-AA6B-4443-98E4-B110307C213F}" srcOrd="0" destOrd="0" presId="urn:microsoft.com/office/officeart/2005/8/layout/vList2"/>
    <dgm:cxn modelId="{5B0FFFF0-8F6C-4FE4-83AC-21D66E4D0D7D}" type="presOf" srcId="{E70F06E6-8844-466F-9F18-3D9DC520103A}" destId="{FA20CFD8-2F69-4EEF-872E-AC119A2BE5EB}" srcOrd="0" destOrd="0" presId="urn:microsoft.com/office/officeart/2005/8/layout/vList2"/>
    <dgm:cxn modelId="{DD0018F6-9FEF-4A46-8B2B-33D0FAB744DD}" type="presOf" srcId="{9E34D6CD-BD52-4E30-9411-5A5D9B1650BF}" destId="{54FA183E-8964-4084-A298-A6C6B6D3DF3F}" srcOrd="0" destOrd="0" presId="urn:microsoft.com/office/officeart/2005/8/layout/vList2"/>
    <dgm:cxn modelId="{DB4034FD-0FA4-4D1A-A3A8-0D94E0B2CFA5}" type="presOf" srcId="{E1027BF1-7F4B-41F1-91A0-0191ED581CCF}" destId="{803B2C6C-E295-4955-8E24-C471035987B0}" srcOrd="0" destOrd="0" presId="urn:microsoft.com/office/officeart/2005/8/layout/vList2"/>
    <dgm:cxn modelId="{7D36A8FF-1E18-4246-9302-0A8C34179981}" srcId="{EDC1FD0A-5D4C-465C-9201-C58C6CB78C1A}" destId="{57556A93-E5C7-42F1-9343-53B9A9237460}" srcOrd="5" destOrd="0" parTransId="{4F9858CB-E1B9-4029-BAB3-07C81612173F}" sibTransId="{0E6C1150-7F78-48D3-B922-ACB181B364BC}"/>
    <dgm:cxn modelId="{0D67DA3E-F2A2-4EF0-B388-38D1F3282E78}" type="presParOf" srcId="{40EEF83A-6252-4588-A4CA-BE6F158333B5}" destId="{54FA183E-8964-4084-A298-A6C6B6D3DF3F}" srcOrd="0" destOrd="0" presId="urn:microsoft.com/office/officeart/2005/8/layout/vList2"/>
    <dgm:cxn modelId="{6A2C0060-BF6B-416D-8A3F-A484745364E2}" type="presParOf" srcId="{40EEF83A-6252-4588-A4CA-BE6F158333B5}" destId="{8B1799B4-2AD7-4D9B-9F17-E8D4EB796C02}" srcOrd="1" destOrd="0" presId="urn:microsoft.com/office/officeart/2005/8/layout/vList2"/>
    <dgm:cxn modelId="{6CBB6ECE-9A17-443A-94C5-411CEE7328F1}" type="presParOf" srcId="{40EEF83A-6252-4588-A4CA-BE6F158333B5}" destId="{007F56FF-56A2-4DF1-9FC1-718A9AD41C9C}" srcOrd="2" destOrd="0" presId="urn:microsoft.com/office/officeart/2005/8/layout/vList2"/>
    <dgm:cxn modelId="{85FBB885-553D-42C8-8A83-BA02F1323DAE}" type="presParOf" srcId="{40EEF83A-6252-4588-A4CA-BE6F158333B5}" destId="{DFE4A26D-676F-4601-A3D4-968980D97FA2}" srcOrd="3" destOrd="0" presId="urn:microsoft.com/office/officeart/2005/8/layout/vList2"/>
    <dgm:cxn modelId="{4B298148-6583-446F-987B-410EF0CC6C90}" type="presParOf" srcId="{40EEF83A-6252-4588-A4CA-BE6F158333B5}" destId="{37833A5A-5183-4EDF-986B-EBA674CA69E5}" srcOrd="4" destOrd="0" presId="urn:microsoft.com/office/officeart/2005/8/layout/vList2"/>
    <dgm:cxn modelId="{726966DC-9B0D-4934-94D3-E37D1B7C6CE5}" type="presParOf" srcId="{40EEF83A-6252-4588-A4CA-BE6F158333B5}" destId="{BFB22665-271B-4AF4-87C1-94FC3513D59E}" srcOrd="5" destOrd="0" presId="urn:microsoft.com/office/officeart/2005/8/layout/vList2"/>
    <dgm:cxn modelId="{881DFEA7-B846-441F-B3EA-4EBCE6E1A895}" type="presParOf" srcId="{40EEF83A-6252-4588-A4CA-BE6F158333B5}" destId="{D905BD4B-16C7-47E3-A812-0909679762FD}" srcOrd="6" destOrd="0" presId="urn:microsoft.com/office/officeart/2005/8/layout/vList2"/>
    <dgm:cxn modelId="{6DE0D097-1A9F-4665-9204-746D17E47697}" type="presParOf" srcId="{40EEF83A-6252-4588-A4CA-BE6F158333B5}" destId="{6B57E101-273F-427B-96BF-C1F5768A5B6D}" srcOrd="7" destOrd="0" presId="urn:microsoft.com/office/officeart/2005/8/layout/vList2"/>
    <dgm:cxn modelId="{645CD94B-E086-49B1-86AD-AF292A6F78FE}" type="presParOf" srcId="{40EEF83A-6252-4588-A4CA-BE6F158333B5}" destId="{3AB197C4-0E34-445B-AC21-776BD038F609}" srcOrd="8" destOrd="0" presId="urn:microsoft.com/office/officeart/2005/8/layout/vList2"/>
    <dgm:cxn modelId="{B9269D8C-0219-4EE8-9EC8-692FE1A1905D}" type="presParOf" srcId="{40EEF83A-6252-4588-A4CA-BE6F158333B5}" destId="{9FCF5127-4FD6-4268-AA6D-0E9745841C42}" srcOrd="9" destOrd="0" presId="urn:microsoft.com/office/officeart/2005/8/layout/vList2"/>
    <dgm:cxn modelId="{A13C0717-B1EE-4BF7-AEB1-1B59DB6545C3}" type="presParOf" srcId="{40EEF83A-6252-4588-A4CA-BE6F158333B5}" destId="{A4078158-AFD0-4D60-882E-BE39ED259F69}" srcOrd="10" destOrd="0" presId="urn:microsoft.com/office/officeart/2005/8/layout/vList2"/>
    <dgm:cxn modelId="{20AD7B18-702B-4A83-9F86-A4F1C73B73D1}" type="presParOf" srcId="{40EEF83A-6252-4588-A4CA-BE6F158333B5}" destId="{E1E3E3BD-D984-4C58-9179-12A83074DD5D}" srcOrd="11" destOrd="0" presId="urn:microsoft.com/office/officeart/2005/8/layout/vList2"/>
    <dgm:cxn modelId="{6DD35588-FF7A-426B-A57E-72E49A6A9DEB}" type="presParOf" srcId="{40EEF83A-6252-4588-A4CA-BE6F158333B5}" destId="{FA20CFD8-2F69-4EEF-872E-AC119A2BE5EB}" srcOrd="12" destOrd="0" presId="urn:microsoft.com/office/officeart/2005/8/layout/vList2"/>
    <dgm:cxn modelId="{E0862CA3-70F0-4F8E-BA92-B786FBB6C487}" type="presParOf" srcId="{40EEF83A-6252-4588-A4CA-BE6F158333B5}" destId="{89F23B13-2064-4CCA-8D20-3CC1E86B3102}" srcOrd="13" destOrd="0" presId="urn:microsoft.com/office/officeart/2005/8/layout/vList2"/>
    <dgm:cxn modelId="{3173EABB-905B-4A8B-94A9-9081BF888231}" type="presParOf" srcId="{40EEF83A-6252-4588-A4CA-BE6F158333B5}" destId="{1A285D7C-AA6B-4443-98E4-B110307C213F}" srcOrd="14" destOrd="0" presId="urn:microsoft.com/office/officeart/2005/8/layout/vList2"/>
    <dgm:cxn modelId="{BFB04E6F-1BD1-46E2-9222-F6053D00EB69}" type="presParOf" srcId="{40EEF83A-6252-4588-A4CA-BE6F158333B5}" destId="{E1CB0867-3582-424E-9ADF-933A29872BE4}" srcOrd="15" destOrd="0" presId="urn:microsoft.com/office/officeart/2005/8/layout/vList2"/>
    <dgm:cxn modelId="{ED0015FE-9151-4209-9E89-ABC7C9492C9A}" type="presParOf" srcId="{40EEF83A-6252-4588-A4CA-BE6F158333B5}" destId="{803B2C6C-E295-4955-8E24-C471035987B0}" srcOrd="16" destOrd="0" presId="urn:microsoft.com/office/officeart/2005/8/layout/vList2"/>
    <dgm:cxn modelId="{3F1A5877-ED99-4107-82FB-34D4240DA8DD}" type="presParOf" srcId="{40EEF83A-6252-4588-A4CA-BE6F158333B5}" destId="{2BC9F17F-AF5A-441F-B2A7-F506348A5604}" srcOrd="17" destOrd="0" presId="urn:microsoft.com/office/officeart/2005/8/layout/vList2"/>
    <dgm:cxn modelId="{57D7287B-CEDB-4390-BF25-9ABF1C25AF9E}" type="presParOf" srcId="{40EEF83A-6252-4588-A4CA-BE6F158333B5}" destId="{FB4B8A10-6D42-40D6-A448-AFD595A1C95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A183E-8964-4084-A298-A6C6B6D3DF3F}">
      <dsp:nvSpPr>
        <dsp:cNvPr id="0" name=""/>
        <dsp:cNvSpPr/>
      </dsp:nvSpPr>
      <dsp:spPr>
        <a:xfrm>
          <a:off x="0" y="866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An organised classroom with clear routines.</a:t>
          </a:r>
        </a:p>
      </dsp:txBody>
      <dsp:txXfrm>
        <a:off x="18505" y="27171"/>
        <a:ext cx="6676542" cy="342070"/>
      </dsp:txXfrm>
    </dsp:sp>
    <dsp:sp modelId="{007F56FF-56A2-4DF1-9FC1-718A9AD41C9C}">
      <dsp:nvSpPr>
        <dsp:cNvPr id="0" name=""/>
        <dsp:cNvSpPr/>
      </dsp:nvSpPr>
      <dsp:spPr>
        <a:xfrm>
          <a:off x="0" y="42230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Using class iPads, reading pens or talking tins.</a:t>
          </a:r>
        </a:p>
      </dsp:txBody>
      <dsp:txXfrm>
        <a:off x="18505" y="440811"/>
        <a:ext cx="6676542" cy="342070"/>
      </dsp:txXfrm>
    </dsp:sp>
    <dsp:sp modelId="{37833A5A-5183-4EDF-986B-EBA674CA69E5}">
      <dsp:nvSpPr>
        <dsp:cNvPr id="0" name=""/>
        <dsp:cNvSpPr/>
      </dsp:nvSpPr>
      <dsp:spPr>
        <a:xfrm>
          <a:off x="0" y="83594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Giving time to think about a questions. </a:t>
          </a:r>
        </a:p>
      </dsp:txBody>
      <dsp:txXfrm>
        <a:off x="18505" y="854451"/>
        <a:ext cx="6676542" cy="342070"/>
      </dsp:txXfrm>
    </dsp:sp>
    <dsp:sp modelId="{D905BD4B-16C7-47E3-A812-0909679762FD}">
      <dsp:nvSpPr>
        <dsp:cNvPr id="0" name=""/>
        <dsp:cNvSpPr/>
      </dsp:nvSpPr>
      <dsp:spPr>
        <a:xfrm>
          <a:off x="0" y="124958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Using talk partners to be able to get your ideas out of your head.</a:t>
          </a:r>
        </a:p>
      </dsp:txBody>
      <dsp:txXfrm>
        <a:off x="18505" y="1268091"/>
        <a:ext cx="6676542" cy="342070"/>
      </dsp:txXfrm>
    </dsp:sp>
    <dsp:sp modelId="{3AB197C4-0E34-445B-AC21-776BD038F609}">
      <dsp:nvSpPr>
        <dsp:cNvPr id="0" name=""/>
        <dsp:cNvSpPr/>
      </dsp:nvSpPr>
      <dsp:spPr>
        <a:xfrm>
          <a:off x="0" y="166322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Coloured backgrounds and a special font.</a:t>
          </a:r>
        </a:p>
      </dsp:txBody>
      <dsp:txXfrm>
        <a:off x="18505" y="1681731"/>
        <a:ext cx="6676542" cy="342070"/>
      </dsp:txXfrm>
    </dsp:sp>
    <dsp:sp modelId="{A4078158-AFD0-4D60-882E-BE39ED259F69}">
      <dsp:nvSpPr>
        <dsp:cNvPr id="0" name=""/>
        <dsp:cNvSpPr/>
      </dsp:nvSpPr>
      <dsp:spPr>
        <a:xfrm>
          <a:off x="0" y="207686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Revisiting reading and spelling strategies at the start of each year.</a:t>
          </a:r>
        </a:p>
      </dsp:txBody>
      <dsp:txXfrm>
        <a:off x="18505" y="2095371"/>
        <a:ext cx="6676542" cy="342070"/>
      </dsp:txXfrm>
    </dsp:sp>
    <dsp:sp modelId="{FA20CFD8-2F69-4EEF-872E-AC119A2BE5EB}">
      <dsp:nvSpPr>
        <dsp:cNvPr id="0" name=""/>
        <dsp:cNvSpPr/>
      </dsp:nvSpPr>
      <dsp:spPr>
        <a:xfrm>
          <a:off x="0" y="249050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Whiteboards with coloured markers to practise spellings and sentences.</a:t>
          </a:r>
        </a:p>
      </dsp:txBody>
      <dsp:txXfrm>
        <a:off x="18505" y="2509011"/>
        <a:ext cx="6676542" cy="342070"/>
      </dsp:txXfrm>
    </dsp:sp>
    <dsp:sp modelId="{1A285D7C-AA6B-4443-98E4-B110307C213F}">
      <dsp:nvSpPr>
        <dsp:cNvPr id="0" name=""/>
        <dsp:cNvSpPr/>
      </dsp:nvSpPr>
      <dsp:spPr>
        <a:xfrm>
          <a:off x="0" y="290414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Using planning boards.</a:t>
          </a:r>
        </a:p>
      </dsp:txBody>
      <dsp:txXfrm>
        <a:off x="18505" y="2922651"/>
        <a:ext cx="6676542" cy="342070"/>
      </dsp:txXfrm>
    </dsp:sp>
    <dsp:sp modelId="{803B2C6C-E295-4955-8E24-C471035987B0}">
      <dsp:nvSpPr>
        <dsp:cNvPr id="0" name=""/>
        <dsp:cNvSpPr/>
      </dsp:nvSpPr>
      <dsp:spPr>
        <a:xfrm>
          <a:off x="0" y="331778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Dyslexic" panose="00000500000000000000" pitchFamily="50" charset="0"/>
            </a:rPr>
            <a:t>Sitting facing the board.</a:t>
          </a:r>
        </a:p>
      </dsp:txBody>
      <dsp:txXfrm>
        <a:off x="18505" y="3336291"/>
        <a:ext cx="6676542" cy="342070"/>
      </dsp:txXfrm>
    </dsp:sp>
    <dsp:sp modelId="{FB4B8A10-6D42-40D6-A448-AFD595A1C954}">
      <dsp:nvSpPr>
        <dsp:cNvPr id="0" name=""/>
        <dsp:cNvSpPr/>
      </dsp:nvSpPr>
      <dsp:spPr>
        <a:xfrm>
          <a:off x="0" y="3731426"/>
          <a:ext cx="6713552" cy="379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OpenDyslexic" panose="00000500000000000000" pitchFamily="50" charset="0"/>
            </a:rPr>
            <a:t>Different ways of learning in a lesson: listening, watching doing.</a:t>
          </a:r>
        </a:p>
      </dsp:txBody>
      <dsp:txXfrm>
        <a:off x="18505" y="3749931"/>
        <a:ext cx="6676542" cy="342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0949-8C4E-E9D8-80F1-28D42560A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183A9-25D3-6BF5-142A-BC2222A8E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5D6F-44CF-ABA7-6E47-B849D285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01B7-46AE-61CF-AD93-5239D8EF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CDDC-C087-AA9E-47B7-FEEC3C94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1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90C6-F517-80A8-FD73-85AD5A03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B83B2-D715-80CF-C5E2-997920E7B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6E28C-5553-EDFB-CED6-300984EC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9060-F528-40CF-CB5C-99561B53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AC10-9139-4834-80AB-3509D55E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8AEED-F61C-53F9-10C3-AAFC33E76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6D241-BB32-F1B1-30C5-2C6EA3012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40FCA-EB56-ECC3-9BD3-7F67B588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EE2D-BA7A-B66A-0094-342FEF84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B85A9-9FD7-443B-6495-CE2AD324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2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DF27-3BF9-E0E5-CD42-EF60C5E8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A88D-D783-33BB-792E-C4472862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47DDF-BD81-D1CC-273D-4B7E0983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F648E-EBE7-93D8-1419-A2F42A84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A2264-DE58-E5A9-0C2E-221AE155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8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338F-34BF-C944-AF6B-DCEE2850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99DA9-CA74-A13F-08A7-D2521B302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01523-5237-726E-10FB-DBC67449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C6E4-E1C2-96E4-AAE9-101CDB8B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74C1-AC24-A690-620B-8F9FA5AF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C773-4419-9458-5788-9EC7416D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D51F4-B2B8-0868-42BD-79840413F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1B1B6-6CFE-AB2A-C487-25E0FFE7D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50F0-25DF-C618-2562-BAC264E7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58D23-DCB5-7C63-1119-AE22358B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E3698-AC38-6F3E-B337-1EB3D112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8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0EA5-2907-A8CA-2D4E-B9252BF5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9769A-F2EF-AFE8-FD51-A91EC7BC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DA8BE-AA54-3727-FCF9-E60B1539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C5169-F08C-BE75-601B-AA7536760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D8807-2AD2-7A57-EB30-94C6D3B2C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92F09-7EFD-C6B5-AA5E-E876D06D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94CA3-2D62-5E29-4166-47AF753E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697AB-6726-3794-4446-1823F18C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9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C28E-56CB-419A-FBA0-C4D76813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0683E-0946-D964-8A19-EAE8A385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3D03D-4524-32CE-C0BE-01D03DE3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DB1E0-5D69-6A94-7EE9-01785669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2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4AF39-41C2-067A-CBD9-0EA45B8D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71DC4-BD1B-97DE-D5A0-0ED5D9D5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411DB-B8C9-7BF8-47CA-BDF07648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0DFC-8806-2A53-EAE2-BCE607B0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7018-342C-BD38-E5C1-A8D8995D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71A3B-C074-5B97-B0C1-8DE541765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F2799-8CED-1DBB-7768-1C86C8AB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39C7B-D2D5-C8B1-24C1-B88E536D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EE36D-826D-1F9B-2438-28DEF786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1CFE-AD0D-F8DC-58CC-5FD70BA0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A8B33-7D6E-8B83-3028-1B31885DD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D974B-04F7-0005-805D-0F0E5509B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113B3-BA85-9687-1C80-414E7EA5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9859-FD73-591E-888E-FCE6B645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96D49-7098-F687-BAA7-AA10DEFF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6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EFAE0-611A-64FD-9ADF-C3FB1819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C9FCF-C576-997E-5162-65C0B780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BB1A-3978-BF17-1F79-064B67242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925D-246B-4166-A527-623C4028CF96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95E9-57E7-C57A-BC83-14F93046F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CAEBA-B584-4BD5-9129-8D0B2D321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89EC-506A-40D6-92B0-149B50882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dyslexia/about-dyslexia/what-is-dyslexi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AFB7-25EF-A19A-428C-DD65BD5D9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246" y="2827039"/>
            <a:ext cx="8960211" cy="147923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penDyslexic" panose="00000500000000000000" pitchFamily="50" charset="0"/>
              </a:rPr>
              <a:t>What do these celebrities have in common?</a:t>
            </a:r>
          </a:p>
        </p:txBody>
      </p:sp>
      <p:pic>
        <p:nvPicPr>
          <p:cNvPr id="2050" name="Picture 2" descr="Holly Willoughby Exits 'This Morning,' Days After Alleged Kidnap Plot">
            <a:extLst>
              <a:ext uri="{FF2B5EF4-FFF2-40B4-BE49-F238E27FC236}">
                <a16:creationId xmlns:a16="http://schemas.microsoft.com/office/drawing/2014/main" id="{1B719E1F-2115-18AD-44FE-F68B6B14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21519"/>
          <a:stretch/>
        </p:blipFill>
        <p:spPr bwMode="auto">
          <a:xfrm>
            <a:off x="195580" y="3644715"/>
            <a:ext cx="3099763" cy="3082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verything extra JK Rowling has revealed about Harry Potter | The  Independent | The Independent">
            <a:extLst>
              <a:ext uri="{FF2B5EF4-FFF2-40B4-BE49-F238E27FC236}">
                <a16:creationId xmlns:a16="http://schemas.microsoft.com/office/drawing/2014/main" id="{06CE71FC-EC80-2E57-1171-9CE304105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3"/>
          <a:stretch/>
        </p:blipFill>
        <p:spPr bwMode="auto">
          <a:xfrm>
            <a:off x="8849360" y="0"/>
            <a:ext cx="3110008" cy="3082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lt Disney Actually Lied About Creating Mickey Mouse - Inside the Magic">
            <a:extLst>
              <a:ext uri="{FF2B5EF4-FFF2-40B4-BE49-F238E27FC236}">
                <a16:creationId xmlns:a16="http://schemas.microsoft.com/office/drawing/2014/main" id="{59DAD748-4D31-DFB8-324D-3BD08AB47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6" t="-1254" r="23146" b="1254"/>
          <a:stretch/>
        </p:blipFill>
        <p:spPr bwMode="auto">
          <a:xfrm>
            <a:off x="4870446" y="4306272"/>
            <a:ext cx="2451108" cy="2441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ewis Hamilton Profile - Bio, News, High-Res Photos &amp; High Quality Videos">
            <a:extLst>
              <a:ext uri="{FF2B5EF4-FFF2-40B4-BE49-F238E27FC236}">
                <a16:creationId xmlns:a16="http://schemas.microsoft.com/office/drawing/2014/main" id="{B4EE1D54-BA9E-BE76-3A8A-4C2CF4853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20750"/>
          <a:stretch/>
        </p:blipFill>
        <p:spPr bwMode="auto">
          <a:xfrm>
            <a:off x="8849360" y="3611736"/>
            <a:ext cx="3099763" cy="3316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pider-Man 4, reportedly linked to Daredevil: Born Again, has locked its  story | British GQ">
            <a:extLst>
              <a:ext uri="{FF2B5EF4-FFF2-40B4-BE49-F238E27FC236}">
                <a16:creationId xmlns:a16="http://schemas.microsoft.com/office/drawing/2014/main" id="{96C60E3D-14B0-1F8E-2630-92145C42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" y="43777"/>
            <a:ext cx="2590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Jennifer Aniston">
            <a:extLst>
              <a:ext uri="{FF2B5EF4-FFF2-40B4-BE49-F238E27FC236}">
                <a16:creationId xmlns:a16="http://schemas.microsoft.com/office/drawing/2014/main" id="{A24DAABB-B959-F031-BAF2-675579FE5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t="1409" r="23816" b="-1409"/>
          <a:stretch/>
        </p:blipFill>
        <p:spPr bwMode="auto">
          <a:xfrm>
            <a:off x="6072351" y="91364"/>
            <a:ext cx="2590800" cy="2571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uhammad Ali | Biography, Bouts, Record, &amp; Facts | Britannica">
            <a:extLst>
              <a:ext uri="{FF2B5EF4-FFF2-40B4-BE49-F238E27FC236}">
                <a16:creationId xmlns:a16="http://schemas.microsoft.com/office/drawing/2014/main" id="{D6C6BADE-F6D2-7F13-9510-3C02983FF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5051" r="16094" b="44021"/>
          <a:stretch/>
        </p:blipFill>
        <p:spPr bwMode="auto">
          <a:xfrm>
            <a:off x="3178311" y="254559"/>
            <a:ext cx="2358145" cy="2245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49952-F08F-9393-405B-0E2B234E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latin typeface="OpenDyslexic" panose="00000500000000000000" pitchFamily="50" charset="0"/>
              </a:rPr>
              <a:t>How can we help people with dyslexia at school?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ight bulb on yellow background with sketched light beams and cord">
            <a:extLst>
              <a:ext uri="{FF2B5EF4-FFF2-40B4-BE49-F238E27FC236}">
                <a16:creationId xmlns:a16="http://schemas.microsoft.com/office/drawing/2014/main" id="{37008FFE-53AB-38D8-5BBF-4B87A5839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5" r="-3" b="-3"/>
          <a:stretch/>
        </p:blipFill>
        <p:spPr>
          <a:xfrm>
            <a:off x="7538720" y="1951637"/>
            <a:ext cx="4078002" cy="423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8" name="TextBox 13">
            <a:extLst>
              <a:ext uri="{FF2B5EF4-FFF2-40B4-BE49-F238E27FC236}">
                <a16:creationId xmlns:a16="http://schemas.microsoft.com/office/drawing/2014/main" id="{FC95C1B1-A43C-669D-6ED5-649CA2693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44829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433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fferences | Diversity quotes, Diversity in the classroom, Teaching  philosophy">
            <a:extLst>
              <a:ext uri="{FF2B5EF4-FFF2-40B4-BE49-F238E27FC236}">
                <a16:creationId xmlns:a16="http://schemas.microsoft.com/office/drawing/2014/main" id="{31EED78C-CCA2-036C-5109-1A2B08C3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31" y="0"/>
            <a:ext cx="6858657" cy="685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DAEE-D1B7-4CB3-6D45-28AE0D24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5614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3800" dirty="0">
                <a:latin typeface="OpenDyslexic" panose="00000500000000000000" pitchFamily="50" charset="0"/>
              </a:rPr>
              <a:t>They’re all dyslexic </a:t>
            </a:r>
          </a:p>
        </p:txBody>
      </p:sp>
    </p:spTree>
    <p:extLst>
      <p:ext uri="{BB962C8B-B14F-4D97-AF65-F5344CB8AC3E}">
        <p14:creationId xmlns:p14="http://schemas.microsoft.com/office/powerpoint/2010/main" val="118536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A0C9-D4F5-A505-EE30-8FA6A269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latin typeface="OpenDyslexic" panose="00000500000000000000" pitchFamily="50" charset="0"/>
              </a:rPr>
              <a:t>What is dyslexia? </a:t>
            </a:r>
            <a:endParaRPr lang="en-GB" sz="60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DE51F-066E-CC16-6B69-39044C84C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66" y="2596054"/>
            <a:ext cx="10515600" cy="3139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OpenDyslexic" panose="00000500000000000000" pitchFamily="50" charset="0"/>
              </a:rPr>
              <a:t>It is something that many people have which means that they may find it difficult to read words, spell words, remember instructions or get themselves organised.</a:t>
            </a:r>
          </a:p>
        </p:txBody>
      </p:sp>
      <p:pic>
        <p:nvPicPr>
          <p:cNvPr id="7" name="Graphic 6" descr="Head with gears with solid fill">
            <a:extLst>
              <a:ext uri="{FF2B5EF4-FFF2-40B4-BE49-F238E27FC236}">
                <a16:creationId xmlns:a16="http://schemas.microsoft.com/office/drawing/2014/main" id="{15231BFF-F564-E87B-7D2D-ACC45313B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1521" y="4422227"/>
            <a:ext cx="2435773" cy="24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E644-E52A-3C43-7AED-1FC2F4C7A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53331"/>
            <a:ext cx="932688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400" dirty="0">
                <a:latin typeface="OpenDyslexic" panose="00000500000000000000" pitchFamily="50" charset="0"/>
              </a:rPr>
              <a:t>D</a:t>
            </a:r>
            <a:r>
              <a:rPr lang="en-GB" sz="4400" dirty="0">
                <a:effectLst/>
                <a:latin typeface="OpenDyslexic" panose="00000500000000000000" pitchFamily="50" charset="0"/>
              </a:rPr>
              <a:t>yslexic people often have strong visual, creative and problem-solving skills and are prominent among entrepreneurs, inventors, architects, engineers and in the arts and entertainment world.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08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C284-3FBE-40FD-C655-7BC9AFE9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A20C-9441-20BD-E1B7-E917F5BD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0" y="1825625"/>
            <a:ext cx="490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OpenDyslexic" panose="00000500000000000000" pitchFamily="50" charset="0"/>
              </a:rPr>
              <a:t>The page may look like this.</a:t>
            </a:r>
          </a:p>
        </p:txBody>
      </p:sp>
      <p:pic>
        <p:nvPicPr>
          <p:cNvPr id="4" name="Picture 4" descr="distorted text">
            <a:extLst>
              <a:ext uri="{FF2B5EF4-FFF2-40B4-BE49-F238E27FC236}">
                <a16:creationId xmlns:a16="http://schemas.microsoft.com/office/drawing/2014/main" id="{C75A69A6-D3E3-7EE7-DE04-887A969D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94" y="129950"/>
            <a:ext cx="4703806" cy="65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8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C284-3FBE-40FD-C655-7BC9AFE9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A20C-9441-20BD-E1B7-E917F5BD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0" y="589598"/>
            <a:ext cx="490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OpenDyslexic" panose="00000500000000000000" pitchFamily="50" charset="0"/>
              </a:rPr>
              <a:t>Or this…</a:t>
            </a:r>
          </a:p>
        </p:txBody>
      </p:sp>
      <p:pic>
        <p:nvPicPr>
          <p:cNvPr id="5" name="Picture 6" descr="Understanding Dyslexia For Kids">
            <a:extLst>
              <a:ext uri="{FF2B5EF4-FFF2-40B4-BE49-F238E27FC236}">
                <a16:creationId xmlns:a16="http://schemas.microsoft.com/office/drawing/2014/main" id="{E75FEED9-2EFF-E334-6870-976318BDA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5739" r="18344" b="64016"/>
          <a:stretch/>
        </p:blipFill>
        <p:spPr bwMode="auto">
          <a:xfrm>
            <a:off x="1292071" y="2365584"/>
            <a:ext cx="10061729" cy="31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0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C284-3FBE-40FD-C655-7BC9AFE9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A20C-9441-20BD-E1B7-E917F5BD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3827" y="3312250"/>
            <a:ext cx="490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OpenDyslexic" panose="00000500000000000000" pitchFamily="50" charset="0"/>
              </a:rPr>
              <a:t>Or this…</a:t>
            </a:r>
          </a:p>
        </p:txBody>
      </p:sp>
      <p:pic>
        <p:nvPicPr>
          <p:cNvPr id="4" name="Picture 10" descr="How do dyslexics see words? - Quora">
            <a:extLst>
              <a:ext uri="{FF2B5EF4-FFF2-40B4-BE49-F238E27FC236}">
                <a16:creationId xmlns:a16="http://schemas.microsoft.com/office/drawing/2014/main" id="{369F11CE-B6A7-32B0-CB75-B946BFA8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9597"/>
            <a:ext cx="6785225" cy="63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4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90BF-285C-99F4-8001-245A7046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5248-C91A-DAB1-1FAF-787483F4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9744" y="2251358"/>
            <a:ext cx="2744056" cy="26539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6000" dirty="0">
                <a:latin typeface="OpenDyslexic" panose="00000500000000000000" pitchFamily="50" charset="0"/>
              </a:rPr>
              <a:t>Or even</a:t>
            </a:r>
          </a:p>
          <a:p>
            <a:pPr marL="0" indent="0" algn="ctr">
              <a:buNone/>
            </a:pPr>
            <a:r>
              <a:rPr lang="en-GB" sz="6000" dirty="0">
                <a:latin typeface="OpenDyslexic" panose="00000500000000000000" pitchFamily="50" charset="0"/>
              </a:rPr>
              <a:t>this.</a:t>
            </a:r>
          </a:p>
        </p:txBody>
      </p:sp>
      <p:pic>
        <p:nvPicPr>
          <p:cNvPr id="4" name="Picture 8" descr="This font shows you what it feels like to be dyslexic | WIRED UK">
            <a:extLst>
              <a:ext uri="{FF2B5EF4-FFF2-40B4-BE49-F238E27FC236}">
                <a16:creationId xmlns:a16="http://schemas.microsoft.com/office/drawing/2014/main" id="{746FD841-B222-4B2F-0C4C-05D8D610B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6"/>
          <a:stretch/>
        </p:blipFill>
        <p:spPr bwMode="auto">
          <a:xfrm>
            <a:off x="1089061" y="663749"/>
            <a:ext cx="6848953" cy="58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7DA4-22B1-2BBD-AAA6-6AF5E6F2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84" y="15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OpenDyslexic" panose="00000500000000000000" pitchFamily="50" charset="0"/>
              </a:rPr>
              <a:t>There is not just ‘one type’ of dyslexia… let’s find out more.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F237-CA47-96E4-ED9A-8422128CA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D9703-221F-1852-2202-470F9FFE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97" y="1358434"/>
            <a:ext cx="9471286" cy="440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8D394-9A89-09D9-750A-5190AFEFD532}"/>
              </a:ext>
            </a:extLst>
          </p:cNvPr>
          <p:cNvSpPr txBox="1"/>
          <p:nvPr/>
        </p:nvSpPr>
        <p:spPr>
          <a:xfrm>
            <a:off x="1828799" y="5959205"/>
            <a:ext cx="7977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What is dyslexia? - British Dyslexia Association (bdadyslexia.org.uk)</a:t>
            </a:r>
            <a:r>
              <a:rPr lang="en-GB" dirty="0"/>
              <a:t>  </a:t>
            </a:r>
          </a:p>
          <a:p>
            <a:r>
              <a:rPr lang="en-GB" dirty="0">
                <a:hlinkClick r:id="rId3"/>
              </a:rPr>
              <a:t>https://www.bdadyslexia.org.uk/dyslexia/about-dyslexia/what-is-dyslexia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23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238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OpenDyslexic</vt:lpstr>
      <vt:lpstr>Office Theme</vt:lpstr>
      <vt:lpstr>What do these celebrities have in common?</vt:lpstr>
      <vt:lpstr>PowerPoint Presentation</vt:lpstr>
      <vt:lpstr>What is dyslexia?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is not just ‘one type’ of dyslexia… let’s find out more.</vt:lpstr>
      <vt:lpstr>How can we help people with dyslexia at school?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these celebrities have in common?</dc:title>
  <dc:creator>Millie Palmer</dc:creator>
  <cp:lastModifiedBy>Olly Job</cp:lastModifiedBy>
  <cp:revision>2</cp:revision>
  <dcterms:created xsi:type="dcterms:W3CDTF">2023-10-19T13:06:09Z</dcterms:created>
  <dcterms:modified xsi:type="dcterms:W3CDTF">2023-10-29T16:10:35Z</dcterms:modified>
</cp:coreProperties>
</file>