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56" r:id="rId2"/>
    <p:sldId id="257" r:id="rId3"/>
  </p:sldIdLst>
  <p:sldSz cx="9144000" cy="6858000" type="screen4x3"/>
  <p:notesSz cx="6797675" cy="987266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339966"/>
    <a:srgbClr val="F7F7F7"/>
    <a:srgbClr val="D4C506"/>
    <a:srgbClr val="FFFFFF"/>
    <a:srgbClr val="A6A6A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157" autoAdjust="0"/>
    <p:restoredTop sz="94646"/>
  </p:normalViewPr>
  <p:slideViewPr>
    <p:cSldViewPr>
      <p:cViewPr varScale="1">
        <p:scale>
          <a:sx n="59" d="100"/>
          <a:sy n="59" d="100"/>
        </p:scale>
        <p:origin x="1480" y="5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45660" cy="495348"/>
          </a:xfrm>
          <a:prstGeom prst="rect">
            <a:avLst/>
          </a:prstGeom>
        </p:spPr>
        <p:txBody>
          <a:bodyPr vert="horz" lIns="91801" tIns="45900" rIns="91801" bIns="45900" rtlCol="0"/>
          <a:lstStyle>
            <a:lvl1pPr algn="l">
              <a:defRPr sz="1200"/>
            </a:lvl1pPr>
          </a:lstStyle>
          <a:p>
            <a:endParaRPr lang="en-GB" dirty="0"/>
          </a:p>
        </p:txBody>
      </p:sp>
      <p:sp>
        <p:nvSpPr>
          <p:cNvPr id="3" name="Date Placeholder 2"/>
          <p:cNvSpPr>
            <a:spLocks noGrp="1"/>
          </p:cNvSpPr>
          <p:nvPr>
            <p:ph type="dt" idx="1"/>
          </p:nvPr>
        </p:nvSpPr>
        <p:spPr>
          <a:xfrm>
            <a:off x="3850442" y="1"/>
            <a:ext cx="2945660" cy="495348"/>
          </a:xfrm>
          <a:prstGeom prst="rect">
            <a:avLst/>
          </a:prstGeom>
        </p:spPr>
        <p:txBody>
          <a:bodyPr vert="horz" lIns="91801" tIns="45900" rIns="91801" bIns="45900" rtlCol="0"/>
          <a:lstStyle>
            <a:lvl1pPr algn="r">
              <a:defRPr sz="1200"/>
            </a:lvl1pPr>
          </a:lstStyle>
          <a:p>
            <a:fld id="{D48136A6-8142-45F6-AA3A-D2008D3AE522}" type="datetimeFigureOut">
              <a:rPr lang="en-GB" smtClean="0"/>
              <a:t>03/11/2023</a:t>
            </a:fld>
            <a:endParaRPr lang="en-GB" dirty="0"/>
          </a:p>
        </p:txBody>
      </p:sp>
      <p:sp>
        <p:nvSpPr>
          <p:cNvPr id="4" name="Slide Image Placeholder 3"/>
          <p:cNvSpPr>
            <a:spLocks noGrp="1" noRot="1" noChangeAspect="1"/>
          </p:cNvSpPr>
          <p:nvPr>
            <p:ph type="sldImg" idx="2"/>
          </p:nvPr>
        </p:nvSpPr>
        <p:spPr>
          <a:xfrm>
            <a:off x="1177925" y="1235075"/>
            <a:ext cx="4441825" cy="3330575"/>
          </a:xfrm>
          <a:prstGeom prst="rect">
            <a:avLst/>
          </a:prstGeom>
          <a:noFill/>
          <a:ln w="12700">
            <a:solidFill>
              <a:prstClr val="black"/>
            </a:solidFill>
          </a:ln>
        </p:spPr>
        <p:txBody>
          <a:bodyPr vert="horz" lIns="91801" tIns="45900" rIns="91801" bIns="45900" rtlCol="0" anchor="ctr"/>
          <a:lstStyle/>
          <a:p>
            <a:endParaRPr lang="en-GB" dirty="0"/>
          </a:p>
        </p:txBody>
      </p:sp>
      <p:sp>
        <p:nvSpPr>
          <p:cNvPr id="5" name="Notes Placeholder 4"/>
          <p:cNvSpPr>
            <a:spLocks noGrp="1"/>
          </p:cNvSpPr>
          <p:nvPr>
            <p:ph type="body" sz="quarter" idx="3"/>
          </p:nvPr>
        </p:nvSpPr>
        <p:spPr>
          <a:xfrm>
            <a:off x="679768" y="4751221"/>
            <a:ext cx="5438140" cy="3887361"/>
          </a:xfrm>
          <a:prstGeom prst="rect">
            <a:avLst/>
          </a:prstGeom>
        </p:spPr>
        <p:txBody>
          <a:bodyPr vert="horz" lIns="91801" tIns="45900" rIns="91801" bIns="4590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377318"/>
            <a:ext cx="2945660" cy="495347"/>
          </a:xfrm>
          <a:prstGeom prst="rect">
            <a:avLst/>
          </a:prstGeom>
        </p:spPr>
        <p:txBody>
          <a:bodyPr vert="horz" lIns="91801" tIns="45900" rIns="91801" bIns="4590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50442" y="9377318"/>
            <a:ext cx="2945660" cy="495347"/>
          </a:xfrm>
          <a:prstGeom prst="rect">
            <a:avLst/>
          </a:prstGeom>
        </p:spPr>
        <p:txBody>
          <a:bodyPr vert="horz" lIns="91801" tIns="45900" rIns="91801" bIns="45900" rtlCol="0" anchor="b"/>
          <a:lstStyle>
            <a:lvl1pPr algn="r">
              <a:defRPr sz="1200"/>
            </a:lvl1pPr>
          </a:lstStyle>
          <a:p>
            <a:fld id="{E287B6E0-9561-4CC1-925B-1B2AB2C30C39}" type="slidenum">
              <a:rPr lang="en-GB" smtClean="0"/>
              <a:t>‹#›</a:t>
            </a:fld>
            <a:endParaRPr lang="en-GB" dirty="0"/>
          </a:p>
        </p:txBody>
      </p:sp>
    </p:spTree>
    <p:extLst>
      <p:ext uri="{BB962C8B-B14F-4D97-AF65-F5344CB8AC3E}">
        <p14:creationId xmlns:p14="http://schemas.microsoft.com/office/powerpoint/2010/main" val="36991918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E287B6E0-9561-4CC1-925B-1B2AB2C30C39}" type="slidenum">
              <a:rPr lang="en-GB" smtClean="0"/>
              <a:t>1</a:t>
            </a:fld>
            <a:endParaRPr lang="en-GB" dirty="0"/>
          </a:p>
        </p:txBody>
      </p:sp>
    </p:spTree>
    <p:extLst>
      <p:ext uri="{BB962C8B-B14F-4D97-AF65-F5344CB8AC3E}">
        <p14:creationId xmlns:p14="http://schemas.microsoft.com/office/powerpoint/2010/main" val="6790413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72808AB8-65F9-454D-BC26-62753A41568B}" type="datetimeFigureOut">
              <a:rPr lang="en-GB" smtClean="0"/>
              <a:t>03/11/2023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E6C46BCE-2A5A-4E08-A877-4D47370D4162}" type="slidenum">
              <a:rPr lang="en-GB" smtClean="0"/>
              <a:t>‹#›</a:t>
            </a:fld>
            <a:endParaRPr lang="en-GB" dirty="0"/>
          </a:p>
        </p:txBody>
      </p:sp>
    </p:spTree>
    <p:extLst>
      <p:ext uri="{BB962C8B-B14F-4D97-AF65-F5344CB8AC3E}">
        <p14:creationId xmlns:p14="http://schemas.microsoft.com/office/powerpoint/2010/main" val="3617987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72808AB8-65F9-454D-BC26-62753A41568B}" type="datetimeFigureOut">
              <a:rPr lang="en-GB" smtClean="0"/>
              <a:t>03/11/2023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E6C46BCE-2A5A-4E08-A877-4D47370D4162}" type="slidenum">
              <a:rPr lang="en-GB" smtClean="0"/>
              <a:t>‹#›</a:t>
            </a:fld>
            <a:endParaRPr lang="en-GB" dirty="0"/>
          </a:p>
        </p:txBody>
      </p:sp>
    </p:spTree>
    <p:extLst>
      <p:ext uri="{BB962C8B-B14F-4D97-AF65-F5344CB8AC3E}">
        <p14:creationId xmlns:p14="http://schemas.microsoft.com/office/powerpoint/2010/main" val="2662331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72808AB8-65F9-454D-BC26-62753A41568B}" type="datetimeFigureOut">
              <a:rPr lang="en-GB" smtClean="0"/>
              <a:t>03/11/2023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E6C46BCE-2A5A-4E08-A877-4D47370D4162}" type="slidenum">
              <a:rPr lang="en-GB" smtClean="0"/>
              <a:t>‹#›</a:t>
            </a:fld>
            <a:endParaRPr lang="en-GB" dirty="0"/>
          </a:p>
        </p:txBody>
      </p:sp>
    </p:spTree>
    <p:extLst>
      <p:ext uri="{BB962C8B-B14F-4D97-AF65-F5344CB8AC3E}">
        <p14:creationId xmlns:p14="http://schemas.microsoft.com/office/powerpoint/2010/main" val="37296778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72808AB8-65F9-454D-BC26-62753A41568B}" type="datetimeFigureOut">
              <a:rPr lang="en-GB" smtClean="0"/>
              <a:t>03/11/2023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E6C46BCE-2A5A-4E08-A877-4D47370D4162}" type="slidenum">
              <a:rPr lang="en-GB" smtClean="0"/>
              <a:t>‹#›</a:t>
            </a:fld>
            <a:endParaRPr lang="en-GB" dirty="0"/>
          </a:p>
        </p:txBody>
      </p:sp>
    </p:spTree>
    <p:extLst>
      <p:ext uri="{BB962C8B-B14F-4D97-AF65-F5344CB8AC3E}">
        <p14:creationId xmlns:p14="http://schemas.microsoft.com/office/powerpoint/2010/main" val="7269795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2808AB8-65F9-454D-BC26-62753A41568B}" type="datetimeFigureOut">
              <a:rPr lang="en-GB" smtClean="0"/>
              <a:t>03/11/2023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E6C46BCE-2A5A-4E08-A877-4D47370D4162}" type="slidenum">
              <a:rPr lang="en-GB" smtClean="0"/>
              <a:t>‹#›</a:t>
            </a:fld>
            <a:endParaRPr lang="en-GB" dirty="0"/>
          </a:p>
        </p:txBody>
      </p:sp>
    </p:spTree>
    <p:extLst>
      <p:ext uri="{BB962C8B-B14F-4D97-AF65-F5344CB8AC3E}">
        <p14:creationId xmlns:p14="http://schemas.microsoft.com/office/powerpoint/2010/main" val="21252182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72808AB8-65F9-454D-BC26-62753A41568B}" type="datetimeFigureOut">
              <a:rPr lang="en-GB" smtClean="0"/>
              <a:t>03/11/2023</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E6C46BCE-2A5A-4E08-A877-4D47370D4162}" type="slidenum">
              <a:rPr lang="en-GB" smtClean="0"/>
              <a:t>‹#›</a:t>
            </a:fld>
            <a:endParaRPr lang="en-GB" dirty="0"/>
          </a:p>
        </p:txBody>
      </p:sp>
    </p:spTree>
    <p:extLst>
      <p:ext uri="{BB962C8B-B14F-4D97-AF65-F5344CB8AC3E}">
        <p14:creationId xmlns:p14="http://schemas.microsoft.com/office/powerpoint/2010/main" val="22073929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72808AB8-65F9-454D-BC26-62753A41568B}" type="datetimeFigureOut">
              <a:rPr lang="en-GB" smtClean="0"/>
              <a:t>03/11/2023</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E6C46BCE-2A5A-4E08-A877-4D47370D4162}" type="slidenum">
              <a:rPr lang="en-GB" smtClean="0"/>
              <a:t>‹#›</a:t>
            </a:fld>
            <a:endParaRPr lang="en-GB" dirty="0"/>
          </a:p>
        </p:txBody>
      </p:sp>
    </p:spTree>
    <p:extLst>
      <p:ext uri="{BB962C8B-B14F-4D97-AF65-F5344CB8AC3E}">
        <p14:creationId xmlns:p14="http://schemas.microsoft.com/office/powerpoint/2010/main" val="40193124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72808AB8-65F9-454D-BC26-62753A41568B}" type="datetimeFigureOut">
              <a:rPr lang="en-GB" smtClean="0"/>
              <a:t>03/11/2023</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E6C46BCE-2A5A-4E08-A877-4D47370D4162}" type="slidenum">
              <a:rPr lang="en-GB" smtClean="0"/>
              <a:t>‹#›</a:t>
            </a:fld>
            <a:endParaRPr lang="en-GB" dirty="0"/>
          </a:p>
        </p:txBody>
      </p:sp>
    </p:spTree>
    <p:extLst>
      <p:ext uri="{BB962C8B-B14F-4D97-AF65-F5344CB8AC3E}">
        <p14:creationId xmlns:p14="http://schemas.microsoft.com/office/powerpoint/2010/main" val="24566493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2808AB8-65F9-454D-BC26-62753A41568B}" type="datetimeFigureOut">
              <a:rPr lang="en-GB" smtClean="0"/>
              <a:t>03/11/2023</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E6C46BCE-2A5A-4E08-A877-4D47370D4162}" type="slidenum">
              <a:rPr lang="en-GB" smtClean="0"/>
              <a:t>‹#›</a:t>
            </a:fld>
            <a:endParaRPr lang="en-GB" dirty="0"/>
          </a:p>
        </p:txBody>
      </p:sp>
    </p:spTree>
    <p:extLst>
      <p:ext uri="{BB962C8B-B14F-4D97-AF65-F5344CB8AC3E}">
        <p14:creationId xmlns:p14="http://schemas.microsoft.com/office/powerpoint/2010/main" val="31440211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2808AB8-65F9-454D-BC26-62753A41568B}" type="datetimeFigureOut">
              <a:rPr lang="en-GB" smtClean="0"/>
              <a:t>03/11/2023</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E6C46BCE-2A5A-4E08-A877-4D47370D4162}" type="slidenum">
              <a:rPr lang="en-GB" smtClean="0"/>
              <a:t>‹#›</a:t>
            </a:fld>
            <a:endParaRPr lang="en-GB" dirty="0"/>
          </a:p>
        </p:txBody>
      </p:sp>
    </p:spTree>
    <p:extLst>
      <p:ext uri="{BB962C8B-B14F-4D97-AF65-F5344CB8AC3E}">
        <p14:creationId xmlns:p14="http://schemas.microsoft.com/office/powerpoint/2010/main" val="29625532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2808AB8-65F9-454D-BC26-62753A41568B}" type="datetimeFigureOut">
              <a:rPr lang="en-GB" smtClean="0"/>
              <a:t>03/11/2023</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E6C46BCE-2A5A-4E08-A877-4D47370D4162}" type="slidenum">
              <a:rPr lang="en-GB" smtClean="0"/>
              <a:t>‹#›</a:t>
            </a:fld>
            <a:endParaRPr lang="en-GB" dirty="0"/>
          </a:p>
        </p:txBody>
      </p:sp>
    </p:spTree>
    <p:extLst>
      <p:ext uri="{BB962C8B-B14F-4D97-AF65-F5344CB8AC3E}">
        <p14:creationId xmlns:p14="http://schemas.microsoft.com/office/powerpoint/2010/main" val="9232464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2808AB8-65F9-454D-BC26-62753A41568B}" type="datetimeFigureOut">
              <a:rPr lang="en-GB" smtClean="0"/>
              <a:t>03/11/2023</a:t>
            </a:fld>
            <a:endParaRPr lang="en-GB"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6C46BCE-2A5A-4E08-A877-4D47370D4162}" type="slidenum">
              <a:rPr lang="en-GB" smtClean="0"/>
              <a:t>‹#›</a:t>
            </a:fld>
            <a:endParaRPr lang="en-GB" dirty="0"/>
          </a:p>
        </p:txBody>
      </p:sp>
    </p:spTree>
    <p:extLst>
      <p:ext uri="{BB962C8B-B14F-4D97-AF65-F5344CB8AC3E}">
        <p14:creationId xmlns:p14="http://schemas.microsoft.com/office/powerpoint/2010/main" val="18887829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7" name="Picture 6" descr="Blank map of the world with latitude and longitude">
            <a:extLst>
              <a:ext uri="{FF2B5EF4-FFF2-40B4-BE49-F238E27FC236}">
                <a16:creationId xmlns:a16="http://schemas.microsoft.com/office/drawing/2014/main" id="{5D48F034-4211-A67C-349B-72C3C41B746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745" y="-247276"/>
            <a:ext cx="9124256" cy="6950610"/>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a:extLst>
              <a:ext uri="{FF2B5EF4-FFF2-40B4-BE49-F238E27FC236}">
                <a16:creationId xmlns:a16="http://schemas.microsoft.com/office/drawing/2014/main" id="{00021775-41C2-45A8-8F58-10D1C935DEE6}"/>
              </a:ext>
            </a:extLst>
          </p:cNvPr>
          <p:cNvSpPr/>
          <p:nvPr/>
        </p:nvSpPr>
        <p:spPr>
          <a:xfrm>
            <a:off x="2829503" y="153349"/>
            <a:ext cx="1255914" cy="1310539"/>
          </a:xfrm>
          <a:prstGeom prst="rect">
            <a:avLst/>
          </a:prstGeom>
          <a:solidFill>
            <a:srgbClr val="F7F7F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9" name="Rounded Rectangle 18"/>
          <p:cNvSpPr/>
          <p:nvPr/>
        </p:nvSpPr>
        <p:spPr>
          <a:xfrm>
            <a:off x="3120554" y="2669707"/>
            <a:ext cx="2521191" cy="4114885"/>
          </a:xfrm>
          <a:prstGeom prst="roundRect">
            <a:avLst/>
          </a:prstGeom>
          <a:solidFill>
            <a:srgbClr val="FFFFFF">
              <a:alpha val="63922"/>
            </a:srgbClr>
          </a:solidFill>
          <a:ln>
            <a:solidFill>
              <a:srgbClr val="FF0000"/>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lang="en-GB" dirty="0"/>
          </a:p>
        </p:txBody>
      </p:sp>
      <p:sp>
        <p:nvSpPr>
          <p:cNvPr id="18" name="Rounded Rectangle 17"/>
          <p:cNvSpPr/>
          <p:nvPr/>
        </p:nvSpPr>
        <p:spPr>
          <a:xfrm>
            <a:off x="5681215" y="4909126"/>
            <a:ext cx="3416605" cy="1862749"/>
          </a:xfrm>
          <a:prstGeom prst="roundRect">
            <a:avLst/>
          </a:prstGeom>
          <a:solidFill>
            <a:srgbClr val="FFFFFF">
              <a:alpha val="63922"/>
            </a:srgbClr>
          </a:solidFill>
          <a:ln>
            <a:solidFill>
              <a:srgbClr val="FF0000"/>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lang="en-GB" dirty="0"/>
          </a:p>
        </p:txBody>
      </p:sp>
      <p:sp>
        <p:nvSpPr>
          <p:cNvPr id="4" name="Rounded Rectangle 3"/>
          <p:cNvSpPr/>
          <p:nvPr/>
        </p:nvSpPr>
        <p:spPr>
          <a:xfrm>
            <a:off x="36966" y="0"/>
            <a:ext cx="5604779" cy="1709969"/>
          </a:xfrm>
          <a:prstGeom prst="roundRect">
            <a:avLst/>
          </a:prstGeom>
          <a:solidFill>
            <a:srgbClr val="FFFFFF">
              <a:alpha val="63922"/>
            </a:srgbClr>
          </a:solidFill>
          <a:ln>
            <a:solidFill>
              <a:srgbClr val="FF0000"/>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lang="en-GB" dirty="0"/>
          </a:p>
        </p:txBody>
      </p:sp>
      <p:sp>
        <p:nvSpPr>
          <p:cNvPr id="11" name="TextBox 10"/>
          <p:cNvSpPr txBox="1"/>
          <p:nvPr/>
        </p:nvSpPr>
        <p:spPr>
          <a:xfrm>
            <a:off x="105883" y="53930"/>
            <a:ext cx="4834885" cy="1615827"/>
          </a:xfrm>
          <a:prstGeom prst="rect">
            <a:avLst/>
          </a:prstGeom>
          <a:noFill/>
          <a:ln w="28575">
            <a:noFill/>
          </a:ln>
        </p:spPr>
        <p:txBody>
          <a:bodyPr wrap="square" rtlCol="0">
            <a:spAutoFit/>
          </a:bodyPr>
          <a:lstStyle/>
          <a:p>
            <a:r>
              <a:rPr lang="en-GB" sz="1100" b="1" dirty="0"/>
              <a:t>Literacy – Reading: </a:t>
            </a:r>
            <a:r>
              <a:rPr lang="en-GB" sz="1100" dirty="0"/>
              <a:t>This term, our class book is ‘Pugs of the Frozen North’ by Philip Reeve and Sarah </a:t>
            </a:r>
            <a:r>
              <a:rPr lang="en-GB" sz="1100" dirty="0" err="1"/>
              <a:t>Mcintyre</a:t>
            </a:r>
            <a:r>
              <a:rPr lang="en-GB" sz="1100" dirty="0"/>
              <a:t>.  During our guided reading sessions, we will continue to develop our retrieval skills and develop our skills when explaining the meaning of words in context. We will also be identifying the important parts of a text extract. </a:t>
            </a:r>
          </a:p>
          <a:p>
            <a:r>
              <a:rPr lang="en-GB" sz="1100" b="1" dirty="0"/>
              <a:t>Writing: </a:t>
            </a:r>
            <a:r>
              <a:rPr lang="en-GB" sz="1100" dirty="0"/>
              <a:t>Using our class text as a stimulus, we will write diary entries from the perspective of a main character, adverts for sleds and a setting description. We will learn how to use pronouns, the past tense, chronological order and inference. We will explore using fronted adverbials and using commas after these. </a:t>
            </a:r>
            <a:endParaRPr lang="en-GB" sz="1100" b="1" dirty="0"/>
          </a:p>
        </p:txBody>
      </p:sp>
      <p:sp>
        <p:nvSpPr>
          <p:cNvPr id="21" name="TextBox 20"/>
          <p:cNvSpPr txBox="1"/>
          <p:nvPr/>
        </p:nvSpPr>
        <p:spPr>
          <a:xfrm>
            <a:off x="5636325" y="4885975"/>
            <a:ext cx="3511890" cy="1954381"/>
          </a:xfrm>
          <a:prstGeom prst="rect">
            <a:avLst/>
          </a:prstGeom>
          <a:noFill/>
          <a:ln w="28575">
            <a:noFill/>
          </a:ln>
        </p:spPr>
        <p:txBody>
          <a:bodyPr wrap="square" rtlCol="0">
            <a:spAutoFit/>
          </a:bodyPr>
          <a:lstStyle/>
          <a:p>
            <a:pPr algn="ctr"/>
            <a:r>
              <a:rPr lang="en-GB" sz="1100" b="1" dirty="0"/>
              <a:t>Music: </a:t>
            </a:r>
            <a:r>
              <a:rPr lang="en-GB" sz="1100" dirty="0"/>
              <a:t>This is blocked into whole days over the Autumn term and our first day will see the children having a chance to really immerse themselves in rhythm and pitch as well as how music is written onto a stave using notes and symbols. They will use this knowledge whilst singing </a:t>
            </a:r>
            <a:r>
              <a:rPr lang="en-GB" sz="1100" dirty="0">
                <a:solidFill>
                  <a:srgbClr val="000000"/>
                </a:solidFill>
              </a:rPr>
              <a:t>and playing instruments.</a:t>
            </a:r>
          </a:p>
          <a:p>
            <a:pPr algn="ctr"/>
            <a:endParaRPr lang="en-GB" sz="1100" dirty="0">
              <a:solidFill>
                <a:srgbClr val="000000"/>
              </a:solidFill>
            </a:endParaRPr>
          </a:p>
          <a:p>
            <a:pPr algn="ctr"/>
            <a:r>
              <a:rPr lang="en-GB" sz="1100" b="1" dirty="0">
                <a:solidFill>
                  <a:srgbClr val="000000"/>
                </a:solidFill>
              </a:rPr>
              <a:t>Computing: </a:t>
            </a:r>
            <a:r>
              <a:rPr lang="en-GB" sz="1100" dirty="0">
                <a:solidFill>
                  <a:srgbClr val="000000"/>
                </a:solidFill>
              </a:rPr>
              <a:t>We</a:t>
            </a:r>
            <a:r>
              <a:rPr lang="en-GB" sz="1100" b="1" dirty="0">
                <a:solidFill>
                  <a:srgbClr val="000000"/>
                </a:solidFill>
              </a:rPr>
              <a:t> </a:t>
            </a:r>
            <a:r>
              <a:rPr lang="en-GB" sz="1100" dirty="0">
                <a:solidFill>
                  <a:srgbClr val="000000"/>
                </a:solidFill>
              </a:rPr>
              <a:t>will learn about the importance of online safety and learn strategies to keep safe online. The children will also use the programmes 2blog and 2connect to create </a:t>
            </a:r>
            <a:r>
              <a:rPr lang="en-GB" sz="1100" dirty="0" err="1">
                <a:solidFill>
                  <a:srgbClr val="000000"/>
                </a:solidFill>
              </a:rPr>
              <a:t>mindmaps</a:t>
            </a:r>
            <a:r>
              <a:rPr lang="en-GB" sz="1100" dirty="0">
                <a:solidFill>
                  <a:srgbClr val="000000"/>
                </a:solidFill>
              </a:rPr>
              <a:t>. </a:t>
            </a:r>
          </a:p>
        </p:txBody>
      </p:sp>
      <p:sp>
        <p:nvSpPr>
          <p:cNvPr id="17" name="Rounded Rectangle 16"/>
          <p:cNvSpPr/>
          <p:nvPr/>
        </p:nvSpPr>
        <p:spPr>
          <a:xfrm>
            <a:off x="5681920" y="3052390"/>
            <a:ext cx="3429018" cy="1785104"/>
          </a:xfrm>
          <a:prstGeom prst="roundRect">
            <a:avLst/>
          </a:prstGeom>
          <a:solidFill>
            <a:srgbClr val="FFFFFF">
              <a:alpha val="63922"/>
            </a:srgbClr>
          </a:solidFill>
          <a:ln>
            <a:solidFill>
              <a:srgbClr val="FF0000"/>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lang="en-GB" dirty="0"/>
          </a:p>
        </p:txBody>
      </p:sp>
      <p:sp>
        <p:nvSpPr>
          <p:cNvPr id="23" name="Rounded Rectangle 22"/>
          <p:cNvSpPr/>
          <p:nvPr/>
        </p:nvSpPr>
        <p:spPr>
          <a:xfrm>
            <a:off x="48400" y="1792316"/>
            <a:ext cx="2977829" cy="2504630"/>
          </a:xfrm>
          <a:prstGeom prst="roundRect">
            <a:avLst/>
          </a:prstGeom>
          <a:solidFill>
            <a:srgbClr val="FFFFFF">
              <a:alpha val="63922"/>
            </a:srgbClr>
          </a:solidFill>
          <a:ln>
            <a:solidFill>
              <a:srgbClr val="FF0000"/>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lang="en-GB" dirty="0"/>
          </a:p>
        </p:txBody>
      </p:sp>
      <p:sp>
        <p:nvSpPr>
          <p:cNvPr id="13" name="TextBox 12"/>
          <p:cNvSpPr txBox="1"/>
          <p:nvPr/>
        </p:nvSpPr>
        <p:spPr>
          <a:xfrm>
            <a:off x="8543" y="1733304"/>
            <a:ext cx="3077676" cy="2539157"/>
          </a:xfrm>
          <a:prstGeom prst="rect">
            <a:avLst/>
          </a:prstGeom>
          <a:noFill/>
          <a:ln w="28575">
            <a:noFill/>
          </a:ln>
        </p:spPr>
        <p:txBody>
          <a:bodyPr wrap="square" rtlCol="0">
            <a:spAutoFit/>
          </a:bodyPr>
          <a:lstStyle/>
          <a:p>
            <a:pPr algn="ctr"/>
            <a:r>
              <a:rPr lang="en-GB" sz="1600" dirty="0">
                <a:latin typeface="Berlin Sans FB" panose="020E0602020502020306" pitchFamily="34" charset="0"/>
              </a:rPr>
              <a:t>Year 3/4 – Term 2 </a:t>
            </a:r>
            <a:endParaRPr lang="en-GB" sz="1100" b="1" dirty="0"/>
          </a:p>
          <a:p>
            <a:pPr algn="ctr"/>
            <a:r>
              <a:rPr lang="en-GB" sz="1100" b="1" dirty="0"/>
              <a:t>Worship theme: </a:t>
            </a:r>
            <a:r>
              <a:rPr lang="en-GB" sz="1100" dirty="0"/>
              <a:t>This term our collective worship theme is love. We will be considering what love means to us and why it is important. </a:t>
            </a:r>
          </a:p>
          <a:p>
            <a:pPr algn="ctr"/>
            <a:r>
              <a:rPr lang="en-GB" sz="1100" b="1" dirty="0"/>
              <a:t>Key Dates:</a:t>
            </a:r>
            <a:endParaRPr lang="en-GB" sz="1100" dirty="0"/>
          </a:p>
          <a:p>
            <a:pPr algn="ctr"/>
            <a:r>
              <a:rPr lang="en-GB" sz="1100" dirty="0"/>
              <a:t>Odd socks day – Monday 13</a:t>
            </a:r>
            <a:r>
              <a:rPr lang="en-GB" sz="1100" baseline="30000" dirty="0"/>
              <a:t>th</a:t>
            </a:r>
            <a:r>
              <a:rPr lang="en-GB" sz="1100" dirty="0"/>
              <a:t> Nov</a:t>
            </a:r>
          </a:p>
          <a:p>
            <a:pPr algn="ctr"/>
            <a:r>
              <a:rPr lang="en-GB" sz="1100" dirty="0"/>
              <a:t>Spotty socks for Children in Need – Friday 17</a:t>
            </a:r>
            <a:r>
              <a:rPr lang="en-GB" sz="1100" baseline="30000" dirty="0"/>
              <a:t>th</a:t>
            </a:r>
            <a:r>
              <a:rPr lang="en-GB" sz="1100" dirty="0"/>
              <a:t> Nov</a:t>
            </a:r>
          </a:p>
          <a:p>
            <a:pPr algn="ctr"/>
            <a:r>
              <a:rPr lang="en-GB" sz="1100" dirty="0"/>
              <a:t>Parent Workshop, Mental Health – Mon 20</a:t>
            </a:r>
            <a:r>
              <a:rPr lang="en-GB" sz="1100" baseline="30000" dirty="0"/>
              <a:t>th</a:t>
            </a:r>
            <a:r>
              <a:rPr lang="en-GB" sz="1100" dirty="0"/>
              <a:t> Nov</a:t>
            </a:r>
          </a:p>
          <a:p>
            <a:pPr algn="ctr"/>
            <a:r>
              <a:rPr lang="en-GB" sz="1100" dirty="0"/>
              <a:t>Dress Down Day - Friday 17</a:t>
            </a:r>
            <a:r>
              <a:rPr lang="en-GB" sz="1100" baseline="30000" dirty="0"/>
              <a:t>th</a:t>
            </a:r>
            <a:r>
              <a:rPr lang="en-GB" sz="1100" dirty="0"/>
              <a:t> Nov </a:t>
            </a:r>
          </a:p>
          <a:p>
            <a:pPr algn="ctr"/>
            <a:r>
              <a:rPr lang="en-GB" sz="1100" dirty="0"/>
              <a:t>Parent E-Safety Workshop – Tues 28</a:t>
            </a:r>
            <a:r>
              <a:rPr lang="en-GB" sz="1100" baseline="30000" dirty="0"/>
              <a:t>th</a:t>
            </a:r>
            <a:r>
              <a:rPr lang="en-GB" sz="1100" dirty="0"/>
              <a:t> Nov</a:t>
            </a:r>
          </a:p>
          <a:p>
            <a:pPr algn="ctr"/>
            <a:r>
              <a:rPr lang="en-GB" sz="1100" dirty="0"/>
              <a:t>Christmas Extravaganza - Friday 1</a:t>
            </a:r>
            <a:r>
              <a:rPr lang="en-GB" sz="1100" baseline="30000" dirty="0"/>
              <a:t>st</a:t>
            </a:r>
            <a:r>
              <a:rPr lang="en-GB" sz="1100" dirty="0"/>
              <a:t> Dec</a:t>
            </a:r>
          </a:p>
          <a:p>
            <a:pPr algn="ctr"/>
            <a:r>
              <a:rPr lang="en-GB" sz="1100" dirty="0"/>
              <a:t>Secret Present Room – w/c 4</a:t>
            </a:r>
            <a:r>
              <a:rPr lang="en-GB" sz="1100" baseline="30000" dirty="0"/>
              <a:t>th</a:t>
            </a:r>
            <a:r>
              <a:rPr lang="en-GB" sz="1100" dirty="0"/>
              <a:t> Dec</a:t>
            </a:r>
          </a:p>
          <a:p>
            <a:pPr algn="ctr"/>
            <a:r>
              <a:rPr lang="en-GB" sz="1100" dirty="0"/>
              <a:t>Christmas lunch/jumper day – Tuesday 19</a:t>
            </a:r>
            <a:r>
              <a:rPr lang="en-GB" sz="1100" baseline="30000" dirty="0"/>
              <a:t>th</a:t>
            </a:r>
            <a:r>
              <a:rPr lang="en-GB" sz="1100" dirty="0"/>
              <a:t> Dec</a:t>
            </a:r>
          </a:p>
          <a:p>
            <a:pPr algn="ctr"/>
            <a:r>
              <a:rPr lang="en-GB" sz="1100" dirty="0"/>
              <a:t> Christmas Church Service – Wednesday 20</a:t>
            </a:r>
            <a:r>
              <a:rPr lang="en-GB" sz="1100" baseline="30000" dirty="0"/>
              <a:t>th</a:t>
            </a:r>
            <a:r>
              <a:rPr lang="en-GB" sz="1100" dirty="0"/>
              <a:t> Dec</a:t>
            </a:r>
          </a:p>
        </p:txBody>
      </p:sp>
      <p:sp>
        <p:nvSpPr>
          <p:cNvPr id="14" name="Rounded Rectangle 13"/>
          <p:cNvSpPr/>
          <p:nvPr/>
        </p:nvSpPr>
        <p:spPr>
          <a:xfrm>
            <a:off x="5681215" y="0"/>
            <a:ext cx="3416605" cy="3042024"/>
          </a:xfrm>
          <a:prstGeom prst="roundRect">
            <a:avLst/>
          </a:prstGeom>
          <a:solidFill>
            <a:srgbClr val="FFFFFF">
              <a:alpha val="63922"/>
            </a:srgbClr>
          </a:solidFill>
          <a:ln>
            <a:solidFill>
              <a:srgbClr val="FF0000"/>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lang="en-GB" dirty="0"/>
          </a:p>
        </p:txBody>
      </p:sp>
      <p:sp>
        <p:nvSpPr>
          <p:cNvPr id="7" name="TextBox 6"/>
          <p:cNvSpPr txBox="1"/>
          <p:nvPr/>
        </p:nvSpPr>
        <p:spPr>
          <a:xfrm>
            <a:off x="5639920" y="92665"/>
            <a:ext cx="3567774" cy="2970044"/>
          </a:xfrm>
          <a:prstGeom prst="rect">
            <a:avLst/>
          </a:prstGeom>
          <a:noFill/>
          <a:ln w="28575">
            <a:noFill/>
          </a:ln>
        </p:spPr>
        <p:txBody>
          <a:bodyPr wrap="square" rtlCol="0">
            <a:spAutoFit/>
          </a:bodyPr>
          <a:lstStyle/>
          <a:p>
            <a:pPr algn="ctr"/>
            <a:r>
              <a:rPr lang="en-GB" sz="1100" b="1" dirty="0"/>
              <a:t>Maths: </a:t>
            </a:r>
            <a:r>
              <a:rPr lang="en-GB" sz="1100" dirty="0"/>
              <a:t>Addition and subtraction continues in this term with Y3 applying these skills when using 3-digit numbers, including exchanges. Year 4 will do likewise but using up to 4-digit numbers.</a:t>
            </a:r>
          </a:p>
          <a:p>
            <a:pPr algn="ctr"/>
            <a:r>
              <a:rPr lang="en-GB" sz="1100" dirty="0"/>
              <a:t>Y3 then move straight to multiplication and division – using their prior learning  of counting up in 2s and 3s to help them multiply and divide by both of these. They will use their knowledge of the 2 times table to support them in exploring the 4- and 8-times tables..</a:t>
            </a:r>
          </a:p>
          <a:p>
            <a:pPr algn="ctr"/>
            <a:r>
              <a:rPr lang="en-GB" sz="1100" dirty="0"/>
              <a:t>Meanwhile, Y4 children spend some time understanding what area is and finding it by counting squares. They then move onto multiplication and division. First, they look at links between the 3/6/9 times tables and then focus on the 7s, 11s, and 12s.</a:t>
            </a:r>
          </a:p>
          <a:p>
            <a:pPr algn="ctr"/>
            <a:r>
              <a:rPr lang="en-GB" sz="1100" dirty="0"/>
              <a:t>All the children’s learning will be deepened and challenged through reasoning and problem-solving questions to embed and extend their learning.</a:t>
            </a:r>
          </a:p>
        </p:txBody>
      </p:sp>
      <p:sp>
        <p:nvSpPr>
          <p:cNvPr id="2" name="Rectangle 1"/>
          <p:cNvSpPr/>
          <p:nvPr/>
        </p:nvSpPr>
        <p:spPr>
          <a:xfrm>
            <a:off x="5613813" y="3058749"/>
            <a:ext cx="3560696" cy="1785104"/>
          </a:xfrm>
          <a:prstGeom prst="rect">
            <a:avLst/>
          </a:prstGeom>
        </p:spPr>
        <p:txBody>
          <a:bodyPr wrap="square">
            <a:spAutoFit/>
          </a:bodyPr>
          <a:lstStyle/>
          <a:p>
            <a:pPr algn="ctr"/>
            <a:r>
              <a:rPr lang="en-GB" sz="1100" b="1" dirty="0"/>
              <a:t>RE: </a:t>
            </a:r>
            <a:r>
              <a:rPr lang="en-GB" sz="1100" dirty="0"/>
              <a:t>In RE, we will be learning about Incarnation, exploring symbolism and asking ‘What is the Trinity?’ </a:t>
            </a:r>
            <a:r>
              <a:rPr lang="en-US" sz="1100" dirty="0">
                <a:solidFill>
                  <a:prstClr val="black"/>
                </a:solidFill>
                <a:latin typeface="Calibri" panose="020F0502020204030204"/>
              </a:rPr>
              <a:t>We will explore</a:t>
            </a:r>
            <a:r>
              <a:rPr kumimoji="0" lang="en-US" sz="1100" b="0" i="0" strike="noStrike" kern="1200" cap="none" spc="0" normalizeH="0" baseline="0" noProof="0" dirty="0">
                <a:ln>
                  <a:noFill/>
                </a:ln>
                <a:solidFill>
                  <a:prstClr val="black"/>
                </a:solidFill>
                <a:effectLst/>
                <a:uLnTx/>
                <a:uFillTx/>
                <a:latin typeface="Calibri" panose="020F0502020204030204"/>
                <a:ea typeface="+mn-ea"/>
                <a:cs typeface="+mn-cs"/>
              </a:rPr>
              <a:t> what the word gospel means and why it is important to Christians.</a:t>
            </a:r>
            <a:endParaRPr lang="en-US" sz="1100" dirty="0">
              <a:solidFill>
                <a:prstClr val="black"/>
              </a:solidFill>
              <a:latin typeface="Calibri" panose="020F0502020204030204"/>
            </a:endParaRPr>
          </a:p>
          <a:p>
            <a:pPr algn="ctr"/>
            <a:r>
              <a:rPr kumimoji="0" lang="en-US" sz="1100" b="0" i="0" strike="noStrike" kern="1200" cap="none" spc="0" normalizeH="0" baseline="0" noProof="0" dirty="0">
                <a:ln>
                  <a:noFill/>
                </a:ln>
                <a:solidFill>
                  <a:prstClr val="black"/>
                </a:solidFill>
                <a:effectLst/>
                <a:uLnTx/>
                <a:uFillTx/>
                <a:latin typeface="Calibri" panose="020F0502020204030204"/>
                <a:ea typeface="+mn-ea"/>
                <a:cs typeface="+mn-cs"/>
              </a:rPr>
              <a:t> </a:t>
            </a:r>
          </a:p>
          <a:p>
            <a:pPr algn="ctr"/>
            <a:r>
              <a:rPr lang="en-GB" sz="1100" b="1" dirty="0"/>
              <a:t>PE</a:t>
            </a:r>
            <a:r>
              <a:rPr lang="en-GB" sz="1100" dirty="0"/>
              <a:t>: Our Indoor PE this term is gymnastics. The children will before a short sequence on mats, using a range of jumps and rolls. Our outdoor PE is Quicksticks. The children will develop their skills dribbling the ball, passing and begin to tackle a player safely. </a:t>
            </a:r>
          </a:p>
        </p:txBody>
      </p:sp>
      <p:sp>
        <p:nvSpPr>
          <p:cNvPr id="28" name="TextBox 27">
            <a:extLst>
              <a:ext uri="{FF2B5EF4-FFF2-40B4-BE49-F238E27FC236}">
                <a16:creationId xmlns:a16="http://schemas.microsoft.com/office/drawing/2014/main" id="{FB0AE027-8439-4483-9AA0-6CC4FE29AF89}"/>
              </a:ext>
            </a:extLst>
          </p:cNvPr>
          <p:cNvSpPr txBox="1"/>
          <p:nvPr/>
        </p:nvSpPr>
        <p:spPr>
          <a:xfrm>
            <a:off x="3102484" y="2716150"/>
            <a:ext cx="2565095" cy="4170372"/>
          </a:xfrm>
          <a:prstGeom prst="rect">
            <a:avLst/>
          </a:prstGeom>
          <a:noFill/>
        </p:spPr>
        <p:txBody>
          <a:bodyPr wrap="square">
            <a:spAutoFit/>
          </a:bodyPr>
          <a:lstStyle/>
          <a:p>
            <a:pPr algn="ctr"/>
            <a:r>
              <a:rPr lang="en-GB" sz="1100" b="1" dirty="0"/>
              <a:t>PSHE: </a:t>
            </a:r>
            <a:r>
              <a:rPr lang="en-GB" sz="1100" dirty="0"/>
              <a:t>In PSHE our focus is on celebrating difference and we will be thinking about families and positive ways to solve conflicts</a:t>
            </a:r>
            <a:r>
              <a:rPr lang="en-GB" sz="1200" dirty="0"/>
              <a:t>. </a:t>
            </a:r>
            <a:r>
              <a:rPr lang="en-GB" sz="1100" dirty="0"/>
              <a:t>During antibullying week, we will explore the theme ‘One Kind Word’ and what this means to us at Downton. </a:t>
            </a:r>
          </a:p>
          <a:p>
            <a:pPr algn="ctr"/>
            <a:endParaRPr lang="en-GB" sz="1100" dirty="0"/>
          </a:p>
          <a:p>
            <a:pPr algn="ctr"/>
            <a:r>
              <a:rPr lang="en-GB" sz="1100" b="1" dirty="0"/>
              <a:t>Geography: </a:t>
            </a:r>
            <a:r>
              <a:rPr lang="en-GB" sz="1100" dirty="0"/>
              <a:t>We will be developing our global mapping skills. The children will use maps, atlases and globes to locate Continents, Countries and Capital Cities. We will also explore key aspects of physical geography and locate features using simple grid references.</a:t>
            </a:r>
            <a:endParaRPr lang="en-GB" sz="1100" b="1" dirty="0"/>
          </a:p>
          <a:p>
            <a:pPr algn="ctr"/>
            <a:endParaRPr lang="en-GB" sz="1100" b="1" dirty="0">
              <a:cs typeface="Arial" panose="020B0604020202020204" pitchFamily="34" charset="0"/>
            </a:endParaRPr>
          </a:p>
          <a:p>
            <a:pPr algn="ctr"/>
            <a:r>
              <a:rPr lang="en-GB" sz="1100" b="1" dirty="0">
                <a:cs typeface="Arial" panose="020B0604020202020204" pitchFamily="34" charset="0"/>
              </a:rPr>
              <a:t>Art: </a:t>
            </a:r>
            <a:r>
              <a:rPr lang="en-GB" sz="1100" b="0" i="0" dirty="0">
                <a:effectLst/>
              </a:rPr>
              <a:t>This term we will be exploring Van Gogh’s unique style of drawing and painting, which uses short lines, marks and swirls. We will be looking at lines and patterns in natural objects, particularly fossils (to link with our Science unit). Inspired by Van Gogh's techniques, we will then be creating our own art pieces.</a:t>
            </a:r>
            <a:endParaRPr lang="en-GB" sz="1100" b="1" dirty="0">
              <a:cs typeface="Arial" panose="020B0604020202020204" pitchFamily="34" charset="0"/>
            </a:endParaRPr>
          </a:p>
          <a:p>
            <a:pPr algn="ctr"/>
            <a:endParaRPr lang="en-GB" sz="1100" dirty="0"/>
          </a:p>
        </p:txBody>
      </p:sp>
      <p:sp>
        <p:nvSpPr>
          <p:cNvPr id="22" name="Rounded Rectangle 21"/>
          <p:cNvSpPr/>
          <p:nvPr/>
        </p:nvSpPr>
        <p:spPr>
          <a:xfrm>
            <a:off x="105883" y="4379293"/>
            <a:ext cx="2945087" cy="2384565"/>
          </a:xfrm>
          <a:prstGeom prst="roundRect">
            <a:avLst/>
          </a:prstGeom>
          <a:solidFill>
            <a:srgbClr val="FFFFFF">
              <a:alpha val="63922"/>
            </a:srgbClr>
          </a:solidFill>
          <a:ln>
            <a:solidFill>
              <a:srgbClr val="FF0000"/>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lang="en-GB" dirty="0"/>
          </a:p>
        </p:txBody>
      </p:sp>
      <p:sp>
        <p:nvSpPr>
          <p:cNvPr id="9" name="TextBox 8"/>
          <p:cNvSpPr txBox="1"/>
          <p:nvPr/>
        </p:nvSpPr>
        <p:spPr>
          <a:xfrm>
            <a:off x="76536" y="4453640"/>
            <a:ext cx="3009683" cy="2462213"/>
          </a:xfrm>
          <a:prstGeom prst="rect">
            <a:avLst/>
          </a:prstGeom>
          <a:noFill/>
          <a:ln w="28575">
            <a:noFill/>
            <a:prstDash val="solid"/>
          </a:ln>
        </p:spPr>
        <p:txBody>
          <a:bodyPr wrap="square" rtlCol="0" anchor="t">
            <a:spAutoFit/>
          </a:bodyPr>
          <a:lstStyle/>
          <a:p>
            <a:pPr algn="ctr"/>
            <a:r>
              <a:rPr lang="en-GB" sz="1100" b="1" dirty="0"/>
              <a:t>Science: </a:t>
            </a:r>
            <a:r>
              <a:rPr lang="en-GB" sz="1100" dirty="0"/>
              <a:t>Our science topic this term is fossils and soils. The children will learn how fossils are formed and about the life and discoveries of Mary Anning. They will investigate what soil is made of and experiment to explore properties of different soils to understand how different types are more free draining as well as developing simple soil profiles.</a:t>
            </a:r>
          </a:p>
          <a:p>
            <a:pPr algn="ctr"/>
            <a:r>
              <a:rPr lang="en-GB" sz="1100" dirty="0"/>
              <a:t>We will also be observing signs of seasonal change in our local environment.</a:t>
            </a:r>
          </a:p>
          <a:p>
            <a:pPr algn="ctr"/>
            <a:r>
              <a:rPr lang="en-GB" sz="1100" b="1" dirty="0">
                <a:cs typeface="Arial" panose="020B0604020202020204" pitchFamily="34" charset="0"/>
              </a:rPr>
              <a:t>French: </a:t>
            </a:r>
            <a:r>
              <a:rPr lang="en-GB" sz="1100" dirty="0">
                <a:cs typeface="Arial" panose="020B0604020202020204" pitchFamily="34" charset="0"/>
              </a:rPr>
              <a:t>We tackle a core unit this term including colours, counting to 20 and saying what you like.</a:t>
            </a:r>
            <a:endParaRPr lang="en-GB" sz="1100" b="1" dirty="0">
              <a:cs typeface="Arial" panose="020B0604020202020204" pitchFamily="34" charset="0"/>
            </a:endParaRPr>
          </a:p>
          <a:p>
            <a:pPr algn="ctr"/>
            <a:r>
              <a:rPr lang="en-GB" sz="1100" dirty="0"/>
              <a:t>  </a:t>
            </a:r>
            <a:endParaRPr lang="en-GB" sz="1200" dirty="0"/>
          </a:p>
          <a:p>
            <a:pPr algn="ctr"/>
            <a:endParaRPr lang="en-GB" sz="1100" dirty="0"/>
          </a:p>
        </p:txBody>
      </p:sp>
      <p:pic>
        <p:nvPicPr>
          <p:cNvPr id="1028" name="Picture 4">
            <a:extLst>
              <a:ext uri="{FF2B5EF4-FFF2-40B4-BE49-F238E27FC236}">
                <a16:creationId xmlns:a16="http://schemas.microsoft.com/office/drawing/2014/main" id="{C1E73194-2DE8-42C7-9165-6E71F8EE0102}"/>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707374" y="170994"/>
            <a:ext cx="934371" cy="1330415"/>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
        <p:nvSpPr>
          <p:cNvPr id="24" name="TextBox 23">
            <a:extLst>
              <a:ext uri="{FF2B5EF4-FFF2-40B4-BE49-F238E27FC236}">
                <a16:creationId xmlns:a16="http://schemas.microsoft.com/office/drawing/2014/main" id="{BFFA9E8F-9295-4178-9D8E-BDC170F5A427}"/>
              </a:ext>
            </a:extLst>
          </p:cNvPr>
          <p:cNvSpPr txBox="1"/>
          <p:nvPr/>
        </p:nvSpPr>
        <p:spPr>
          <a:xfrm>
            <a:off x="4220896" y="1752104"/>
            <a:ext cx="237565" cy="369332"/>
          </a:xfrm>
          <a:prstGeom prst="rect">
            <a:avLst/>
          </a:prstGeom>
          <a:noFill/>
        </p:spPr>
        <p:txBody>
          <a:bodyPr wrap="none" rtlCol="0">
            <a:spAutoFit/>
          </a:bodyPr>
          <a:lstStyle/>
          <a:p>
            <a:pPr algn="ctr"/>
            <a:r>
              <a:rPr lang="en-GB" dirty="0"/>
              <a:t> </a:t>
            </a:r>
          </a:p>
        </p:txBody>
      </p:sp>
      <p:sp>
        <p:nvSpPr>
          <p:cNvPr id="16" name="Rectangle: Rounded Corners 15">
            <a:extLst>
              <a:ext uri="{FF2B5EF4-FFF2-40B4-BE49-F238E27FC236}">
                <a16:creationId xmlns:a16="http://schemas.microsoft.com/office/drawing/2014/main" id="{147FBF49-C24B-0D08-0936-A8F0D9ED0064}"/>
              </a:ext>
            </a:extLst>
          </p:cNvPr>
          <p:cNvSpPr/>
          <p:nvPr/>
        </p:nvSpPr>
        <p:spPr>
          <a:xfrm>
            <a:off x="3214768" y="1773317"/>
            <a:ext cx="2296886" cy="806850"/>
          </a:xfrm>
          <a:prstGeom prst="roundRect">
            <a:avLst/>
          </a:prstGeom>
          <a:pattFill prst="lgGrid">
            <a:fgClr>
              <a:srgbClr val="339966"/>
            </a:fgClr>
            <a:bgClr>
              <a:srgbClr val="0070C0"/>
            </a:bgClr>
          </a:pattFill>
          <a:ln>
            <a:solidFill>
              <a:srgbClr val="00206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600" b="1" dirty="0"/>
              <a:t>Where in the World?</a:t>
            </a:r>
          </a:p>
          <a:p>
            <a:pPr algn="ctr"/>
            <a:endParaRPr lang="en-GB" sz="1600" b="1" dirty="0"/>
          </a:p>
          <a:p>
            <a:pPr algn="ctr"/>
            <a:r>
              <a:rPr lang="en-GB" sz="1600" b="1"/>
              <a:t>World Geography</a:t>
            </a:r>
            <a:endParaRPr lang="en-GB" sz="1600" b="1" dirty="0"/>
          </a:p>
        </p:txBody>
      </p:sp>
    </p:spTree>
    <p:extLst>
      <p:ext uri="{BB962C8B-B14F-4D97-AF65-F5344CB8AC3E}">
        <p14:creationId xmlns:p14="http://schemas.microsoft.com/office/powerpoint/2010/main" val="23860108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C105B7-1EE2-D450-1C65-CCB09341A212}"/>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2B26FC74-96D0-4753-76EA-AEBA92D42DAB}"/>
              </a:ext>
            </a:extLst>
          </p:cNvPr>
          <p:cNvSpPr>
            <a:spLocks noGrp="1"/>
          </p:cNvSpPr>
          <p:nvPr>
            <p:ph idx="1"/>
          </p:nvPr>
        </p:nvSpPr>
        <p:spPr/>
        <p:txBody>
          <a:bodyPr/>
          <a:lstStyle/>
          <a:p>
            <a:endParaRPr lang="en-GB"/>
          </a:p>
        </p:txBody>
      </p:sp>
      <p:sp>
        <p:nvSpPr>
          <p:cNvPr id="5" name="TextBox 4">
            <a:extLst>
              <a:ext uri="{FF2B5EF4-FFF2-40B4-BE49-F238E27FC236}">
                <a16:creationId xmlns:a16="http://schemas.microsoft.com/office/drawing/2014/main" id="{66CE263B-501F-2312-4FD4-18167E254A41}"/>
              </a:ext>
            </a:extLst>
          </p:cNvPr>
          <p:cNvSpPr txBox="1"/>
          <p:nvPr/>
        </p:nvSpPr>
        <p:spPr>
          <a:xfrm>
            <a:off x="2286000" y="2413338"/>
            <a:ext cx="4572000" cy="2031325"/>
          </a:xfrm>
          <a:prstGeom prst="rect">
            <a:avLst/>
          </a:prstGeom>
          <a:noFill/>
        </p:spPr>
        <p:txBody>
          <a:bodyPr wrap="square">
            <a:spAutoFit/>
          </a:bodyPr>
          <a:lstStyle/>
          <a:p>
            <a:r>
              <a:rPr lang="en-GB" sz="1800" dirty="0"/>
              <a:t>This is blocked into whole days over the Autumn term and our first day will see the children having a chance to really immerse themselves in rhythm and pitch as well as how music is written onto a stave using notes and symbols. They will use this knowledge whilst singing and playing instruments</a:t>
            </a:r>
            <a:endParaRPr lang="en-GB" dirty="0"/>
          </a:p>
        </p:txBody>
      </p:sp>
    </p:spTree>
    <p:extLst>
      <p:ext uri="{BB962C8B-B14F-4D97-AF65-F5344CB8AC3E}">
        <p14:creationId xmlns:p14="http://schemas.microsoft.com/office/powerpoint/2010/main" val="405455569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889</Words>
  <Application>Microsoft Office PowerPoint</Application>
  <PresentationFormat>On-screen Show (4:3)</PresentationFormat>
  <Paragraphs>39</Paragraphs>
  <Slides>2</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Berlin Sans FB</vt:lpstr>
      <vt:lpstr>Calibri</vt:lpstr>
      <vt:lpstr>Office Theme</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Topic Title Year___ Curriculum Map Term __</dc:title>
  <dc:creator>lford</dc:creator>
  <cp:lastModifiedBy>Rachel Johnson</cp:lastModifiedBy>
  <cp:revision>188</cp:revision>
  <cp:lastPrinted>2023-11-03T12:33:44Z</cp:lastPrinted>
  <dcterms:created xsi:type="dcterms:W3CDTF">2018-01-05T11:29:11Z</dcterms:created>
  <dcterms:modified xsi:type="dcterms:W3CDTF">2023-11-03T21:37:41Z</dcterms:modified>
</cp:coreProperties>
</file>